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8" r:id="rId3"/>
    <p:sldId id="291" r:id="rId4"/>
    <p:sldId id="290" r:id="rId5"/>
    <p:sldId id="257" r:id="rId6"/>
    <p:sldId id="292" r:id="rId7"/>
    <p:sldId id="259" r:id="rId8"/>
    <p:sldId id="272" r:id="rId9"/>
    <p:sldId id="274" r:id="rId10"/>
    <p:sldId id="275" r:id="rId11"/>
    <p:sldId id="276" r:id="rId12"/>
    <p:sldId id="285" r:id="rId13"/>
    <p:sldId id="286" r:id="rId14"/>
    <p:sldId id="279" r:id="rId15"/>
    <p:sldId id="280" r:id="rId16"/>
    <p:sldId id="277" r:id="rId17"/>
    <p:sldId id="281" r:id="rId18"/>
    <p:sldId id="282" r:id="rId19"/>
    <p:sldId id="265" r:id="rId20"/>
    <p:sldId id="293" r:id="rId21"/>
    <p:sldId id="270" r:id="rId22"/>
    <p:sldId id="269" r:id="rId23"/>
  </p:sldIdLst>
  <p:sldSz cx="9144000" cy="6858000" type="screen4x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0"/>
    <a:srgbClr val="9D00FF"/>
    <a:srgbClr val="00CAC1"/>
    <a:srgbClr val="FF6600"/>
    <a:srgbClr val="00C700"/>
    <a:srgbClr val="00A000"/>
    <a:srgbClr val="B1F37C"/>
    <a:srgbClr val="C59219"/>
    <a:srgbClr val="44697D"/>
    <a:srgbClr val="8278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28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4" Type="http://schemas.microsoft.com/office/2011/relationships/chartColorStyle" Target="colors1.xml"/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4" Type="http://schemas.microsoft.com/office/2011/relationships/chartColorStyle" Target="colors2.xml"/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4" Type="http://schemas.microsoft.com/office/2011/relationships/chartColorStyle" Target="colors3.xml"/><Relationship Id="rId1" Type="http://schemas.openxmlformats.org/officeDocument/2006/relationships/themeOverride" Target="../theme/themeOverride3.xml"/><Relationship Id="rId2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4" Type="http://schemas.microsoft.com/office/2011/relationships/chartColorStyle" Target="colors4.xml"/><Relationship Id="rId1" Type="http://schemas.openxmlformats.org/officeDocument/2006/relationships/themeOverride" Target="../theme/themeOverride4.xml"/><Relationship Id="rId2" Type="http://schemas.openxmlformats.org/officeDocument/2006/relationships/package" Target="../embeddings/Microsoft_Excel_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4" Type="http://schemas.microsoft.com/office/2011/relationships/chartColorStyle" Target="colors5.xml"/><Relationship Id="rId1" Type="http://schemas.openxmlformats.org/officeDocument/2006/relationships/themeOverride" Target="../theme/themeOverride5.xml"/><Relationship Id="rId2" Type="http://schemas.openxmlformats.org/officeDocument/2006/relationships/package" Target="../embeddings/Microsoft_Excel_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baseline="0">
                <a:solidFill>
                  <a:srgbClr val="292929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smtClean="0"/>
              <a:t>Combinations within “Two or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baseline="0">
                <a:solidFill>
                  <a:srgbClr val="292929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smtClean="0"/>
              <a:t>More Races” in 2010</a:t>
            </a:r>
            <a:r>
              <a:rPr lang="en-US" sz="1600" b="0" i="0" baseline="30000" dirty="0" smtClean="0">
                <a:effectLst/>
              </a:rPr>
              <a:t>1</a:t>
            </a:r>
            <a:endParaRPr lang="en-US" sz="1600" dirty="0" smtClean="0">
              <a:effectLst/>
            </a:endParaRPr>
          </a:p>
        </c:rich>
      </c:tx>
      <c:layout>
        <c:manualLayout>
          <c:xMode val="edge"/>
          <c:yMode val="edge"/>
          <c:x val="0.233684219160105"/>
          <c:y val="0.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76613681102362"/>
          <c:y val="0.103879209909907"/>
          <c:w val="0.65927280183727"/>
          <c:h val="0.89612079009009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txPr>
              <a:bodyPr/>
              <a:lstStyle/>
              <a:p>
                <a:pPr>
                  <a:defRPr sz="1400">
                    <a:latin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White and Black/African American</c:v>
                </c:pt>
                <c:pt idx="1">
                  <c:v>White and Some Other Race</c:v>
                </c:pt>
                <c:pt idx="2">
                  <c:v>White and Asian</c:v>
                </c:pt>
                <c:pt idx="3">
                  <c:v>White and American Indian/Alaksa Native</c:v>
                </c:pt>
                <c:pt idx="4">
                  <c:v>Other Combo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19.0</c:v>
                </c:pt>
                <c:pt idx="1">
                  <c:v>19.0</c:v>
                </c:pt>
                <c:pt idx="2">
                  <c:v>18.0</c:v>
                </c:pt>
                <c:pt idx="3">
                  <c:v>16.0</c:v>
                </c:pt>
                <c:pt idx="4">
                  <c:v>28.0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Black / African American</c:v>
                </c:pt>
              </c:strCache>
            </c:strRef>
          </c:tx>
          <c:spPr>
            <a:ln w="28575" cap="rnd">
              <a:solidFill>
                <a:srgbClr val="7D110C"/>
              </a:solidFill>
              <a:round/>
            </a:ln>
            <a:effectLst/>
          </c:spPr>
          <c:marker>
            <c:symbol val="none"/>
          </c:marker>
          <c:cat>
            <c:numRef>
              <c:f>Sheet1!$C$2:$G$2</c:f>
              <c:numCache>
                <c:formatCode>General</c:formatCode>
                <c:ptCount val="5"/>
                <c:pt idx="0">
                  <c:v>2010.0</c:v>
                </c:pt>
                <c:pt idx="1">
                  <c:v>2011.0</c:v>
                </c:pt>
                <c:pt idx="2">
                  <c:v>2012.0</c:v>
                </c:pt>
                <c:pt idx="3">
                  <c:v>2013.0</c:v>
                </c:pt>
                <c:pt idx="4">
                  <c:v>2014.0</c:v>
                </c:pt>
              </c:numCache>
            </c:numRef>
          </c:cat>
          <c:val>
            <c:numRef>
              <c:f>Sheet1!$C$3:$G$3</c:f>
              <c:numCache>
                <c:formatCode>0%</c:formatCode>
                <c:ptCount val="5"/>
                <c:pt idx="0">
                  <c:v>0.65</c:v>
                </c:pt>
                <c:pt idx="1">
                  <c:v>0.65</c:v>
                </c:pt>
                <c:pt idx="2">
                  <c:v>0.66</c:v>
                </c:pt>
                <c:pt idx="3">
                  <c:v>0.63</c:v>
                </c:pt>
                <c:pt idx="4">
                  <c:v>0.65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Sheet1!$B$4</c:f>
              <c:strCache>
                <c:ptCount val="1"/>
                <c:pt idx="0">
                  <c:v>Asian American</c:v>
                </c:pt>
              </c:strCache>
            </c:strRef>
          </c:tx>
          <c:spPr>
            <a:ln w="28575" cap="rnd">
              <a:solidFill>
                <a:srgbClr val="82786E"/>
              </a:solidFill>
              <a:round/>
            </a:ln>
            <a:effectLst/>
          </c:spPr>
          <c:marker>
            <c:symbol val="none"/>
          </c:marker>
          <c:cat>
            <c:numRef>
              <c:f>Sheet1!$C$2:$G$2</c:f>
              <c:numCache>
                <c:formatCode>General</c:formatCode>
                <c:ptCount val="5"/>
                <c:pt idx="0">
                  <c:v>2010.0</c:v>
                </c:pt>
                <c:pt idx="1">
                  <c:v>2011.0</c:v>
                </c:pt>
                <c:pt idx="2">
                  <c:v>2012.0</c:v>
                </c:pt>
                <c:pt idx="3">
                  <c:v>2013.0</c:v>
                </c:pt>
                <c:pt idx="4">
                  <c:v>2014.0</c:v>
                </c:pt>
              </c:numCache>
            </c:numRef>
          </c:cat>
          <c:val>
            <c:numRef>
              <c:f>Sheet1!$C$4:$G$4</c:f>
              <c:numCache>
                <c:formatCode>0%</c:formatCode>
                <c:ptCount val="5"/>
                <c:pt idx="0">
                  <c:v>0.91</c:v>
                </c:pt>
                <c:pt idx="1">
                  <c:v>0.84</c:v>
                </c:pt>
                <c:pt idx="2">
                  <c:v>0.85</c:v>
                </c:pt>
                <c:pt idx="3">
                  <c:v>0.81</c:v>
                </c:pt>
                <c:pt idx="4">
                  <c:v>0.82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Sheet1!$B$5</c:f>
              <c:strCache>
                <c:ptCount val="1"/>
                <c:pt idx="0">
                  <c:v>Hispanic / Latino</c:v>
                </c:pt>
              </c:strCache>
            </c:strRef>
          </c:tx>
          <c:spPr>
            <a:ln w="28575" cap="rnd">
              <a:solidFill>
                <a:srgbClr val="44697D"/>
              </a:solidFill>
              <a:round/>
            </a:ln>
            <a:effectLst/>
          </c:spPr>
          <c:marker>
            <c:symbol val="none"/>
          </c:marker>
          <c:cat>
            <c:numRef>
              <c:f>Sheet1!$C$2:$G$2</c:f>
              <c:numCache>
                <c:formatCode>General</c:formatCode>
                <c:ptCount val="5"/>
                <c:pt idx="0">
                  <c:v>2010.0</c:v>
                </c:pt>
                <c:pt idx="1">
                  <c:v>2011.0</c:v>
                </c:pt>
                <c:pt idx="2">
                  <c:v>2012.0</c:v>
                </c:pt>
                <c:pt idx="3">
                  <c:v>2013.0</c:v>
                </c:pt>
                <c:pt idx="4">
                  <c:v>2014.0</c:v>
                </c:pt>
              </c:numCache>
            </c:numRef>
          </c:cat>
          <c:val>
            <c:numRef>
              <c:f>Sheet1!$C$5:$G$5</c:f>
              <c:numCache>
                <c:formatCode>0%</c:formatCode>
                <c:ptCount val="5"/>
                <c:pt idx="0">
                  <c:v>0.65</c:v>
                </c:pt>
                <c:pt idx="1">
                  <c:v>0.72</c:v>
                </c:pt>
                <c:pt idx="2">
                  <c:v>0.67</c:v>
                </c:pt>
                <c:pt idx="3">
                  <c:v>0.73</c:v>
                </c:pt>
                <c:pt idx="4">
                  <c:v>0.72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Sheet1!$B$6</c:f>
              <c:strCache>
                <c:ptCount val="1"/>
                <c:pt idx="0">
                  <c:v>Two or more races</c:v>
                </c:pt>
              </c:strCache>
            </c:strRef>
          </c:tx>
          <c:spPr>
            <a:ln w="28575" cap="rnd">
              <a:solidFill>
                <a:srgbClr val="FF6600"/>
              </a:solidFill>
              <a:round/>
            </a:ln>
            <a:effectLst/>
          </c:spPr>
          <c:marker>
            <c:symbol val="none"/>
          </c:marker>
          <c:cat>
            <c:numRef>
              <c:f>Sheet1!$C$2:$G$2</c:f>
              <c:numCache>
                <c:formatCode>General</c:formatCode>
                <c:ptCount val="5"/>
                <c:pt idx="0">
                  <c:v>2010.0</c:v>
                </c:pt>
                <c:pt idx="1">
                  <c:v>2011.0</c:v>
                </c:pt>
                <c:pt idx="2">
                  <c:v>2012.0</c:v>
                </c:pt>
                <c:pt idx="3">
                  <c:v>2013.0</c:v>
                </c:pt>
                <c:pt idx="4">
                  <c:v>2014.0</c:v>
                </c:pt>
              </c:numCache>
            </c:numRef>
          </c:cat>
          <c:val>
            <c:numRef>
              <c:f>Sheet1!$C$6:$G$6</c:f>
              <c:numCache>
                <c:formatCode>0%</c:formatCode>
                <c:ptCount val="5"/>
                <c:pt idx="0">
                  <c:v>0.59</c:v>
                </c:pt>
                <c:pt idx="1">
                  <c:v>0.67</c:v>
                </c:pt>
                <c:pt idx="2">
                  <c:v>0.62</c:v>
                </c:pt>
                <c:pt idx="3">
                  <c:v>0.68</c:v>
                </c:pt>
                <c:pt idx="4">
                  <c:v>0.65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Sheet1!$B$7</c:f>
              <c:strCache>
                <c:ptCount val="1"/>
                <c:pt idx="0">
                  <c:v>International</c:v>
                </c:pt>
              </c:strCache>
            </c:strRef>
          </c:tx>
          <c:spPr>
            <a:ln w="28575" cap="rnd">
              <a:solidFill>
                <a:srgbClr val="C59219"/>
              </a:solidFill>
              <a:round/>
            </a:ln>
            <a:effectLst/>
          </c:spPr>
          <c:marker>
            <c:symbol val="none"/>
          </c:marker>
          <c:cat>
            <c:numRef>
              <c:f>Sheet1!$C$2:$G$2</c:f>
              <c:numCache>
                <c:formatCode>General</c:formatCode>
                <c:ptCount val="5"/>
                <c:pt idx="0">
                  <c:v>2010.0</c:v>
                </c:pt>
                <c:pt idx="1">
                  <c:v>2011.0</c:v>
                </c:pt>
                <c:pt idx="2">
                  <c:v>2012.0</c:v>
                </c:pt>
                <c:pt idx="3">
                  <c:v>2013.0</c:v>
                </c:pt>
                <c:pt idx="4">
                  <c:v>2014.0</c:v>
                </c:pt>
              </c:numCache>
            </c:numRef>
          </c:cat>
          <c:val>
            <c:numRef>
              <c:f>Sheet1!$C$7:$G$7</c:f>
              <c:numCache>
                <c:formatCode>0%</c:formatCode>
                <c:ptCount val="5"/>
                <c:pt idx="0">
                  <c:v>0.78</c:v>
                </c:pt>
                <c:pt idx="1">
                  <c:v>0.91</c:v>
                </c:pt>
                <c:pt idx="2">
                  <c:v>0.89</c:v>
                </c:pt>
                <c:pt idx="3">
                  <c:v>0.87</c:v>
                </c:pt>
                <c:pt idx="4">
                  <c:v>0.86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Sheet1!$B$8</c:f>
              <c:strCache>
                <c:ptCount val="1"/>
                <c:pt idx="0">
                  <c:v>White</c:v>
                </c:pt>
              </c:strCache>
            </c:strRef>
          </c:tx>
          <c:spPr>
            <a:ln w="28575" cap="rnd">
              <a:solidFill>
                <a:srgbClr val="00C700"/>
              </a:solidFill>
              <a:round/>
            </a:ln>
            <a:effectLst/>
          </c:spPr>
          <c:marker>
            <c:symbol val="none"/>
          </c:marker>
          <c:cat>
            <c:numRef>
              <c:f>Sheet1!$C$2:$G$2</c:f>
              <c:numCache>
                <c:formatCode>General</c:formatCode>
                <c:ptCount val="5"/>
                <c:pt idx="0">
                  <c:v>2010.0</c:v>
                </c:pt>
                <c:pt idx="1">
                  <c:v>2011.0</c:v>
                </c:pt>
                <c:pt idx="2">
                  <c:v>2012.0</c:v>
                </c:pt>
                <c:pt idx="3">
                  <c:v>2013.0</c:v>
                </c:pt>
                <c:pt idx="4">
                  <c:v>2014.0</c:v>
                </c:pt>
              </c:numCache>
            </c:numRef>
          </c:cat>
          <c:val>
            <c:numRef>
              <c:f>Sheet1!$C$8:$G$8</c:f>
              <c:numCache>
                <c:formatCode>0%</c:formatCode>
                <c:ptCount val="5"/>
                <c:pt idx="0">
                  <c:v>0.7</c:v>
                </c:pt>
                <c:pt idx="1">
                  <c:v>0.71</c:v>
                </c:pt>
                <c:pt idx="2">
                  <c:v>0.71</c:v>
                </c:pt>
                <c:pt idx="3">
                  <c:v>0.7</c:v>
                </c:pt>
                <c:pt idx="4">
                  <c:v>0.73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7736664"/>
        <c:axId val="-2140326280"/>
      </c:lineChart>
      <c:catAx>
        <c:axId val="2107736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0326280"/>
        <c:crosses val="autoZero"/>
        <c:auto val="1"/>
        <c:lblAlgn val="ctr"/>
        <c:lblOffset val="100"/>
        <c:noMultiLvlLbl val="0"/>
      </c:catAx>
      <c:valAx>
        <c:axId val="-2140326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7736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499999807709639"/>
          <c:y val="0.912157749218075"/>
          <c:w val="0.899999910264498"/>
          <c:h val="0.08784225078192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743932987159274"/>
          <c:y val="0.0378494469835454"/>
          <c:w val="0.90749349517211"/>
          <c:h val="0.80361853717983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Sheet1!$B$18</c:f>
              <c:strCache>
                <c:ptCount val="1"/>
                <c:pt idx="0">
                  <c:v>Black / African American</c:v>
                </c:pt>
              </c:strCache>
            </c:strRef>
          </c:tx>
          <c:spPr>
            <a:ln w="28575" cap="rnd">
              <a:solidFill>
                <a:srgbClr val="7D110C"/>
              </a:solidFill>
              <a:round/>
            </a:ln>
            <a:effectLst/>
          </c:spPr>
          <c:marker>
            <c:symbol val="none"/>
          </c:marker>
          <c:cat>
            <c:numRef>
              <c:f>Sheet1!$C$17:$G$17</c:f>
              <c:numCache>
                <c:formatCode>General</c:formatCode>
                <c:ptCount val="5"/>
                <c:pt idx="0">
                  <c:v>2010.0</c:v>
                </c:pt>
                <c:pt idx="1">
                  <c:v>2011.0</c:v>
                </c:pt>
                <c:pt idx="2">
                  <c:v>2012.0</c:v>
                </c:pt>
                <c:pt idx="3">
                  <c:v>2013.0</c:v>
                </c:pt>
                <c:pt idx="4">
                  <c:v>2014.0</c:v>
                </c:pt>
              </c:numCache>
            </c:numRef>
          </c:cat>
          <c:val>
            <c:numRef>
              <c:f>Sheet1!$C$18:$G$18</c:f>
              <c:numCache>
                <c:formatCode>0%</c:formatCode>
                <c:ptCount val="5"/>
                <c:pt idx="0">
                  <c:v>0.65</c:v>
                </c:pt>
                <c:pt idx="1">
                  <c:v>0.65</c:v>
                </c:pt>
                <c:pt idx="2">
                  <c:v>0.66</c:v>
                </c:pt>
                <c:pt idx="3">
                  <c:v>0.63</c:v>
                </c:pt>
                <c:pt idx="4">
                  <c:v>0.65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Sheet1!$B$19</c:f>
              <c:strCache>
                <c:ptCount val="1"/>
                <c:pt idx="0">
                  <c:v>White</c:v>
                </c:pt>
              </c:strCache>
            </c:strRef>
          </c:tx>
          <c:spPr>
            <a:ln w="28575" cap="rnd">
              <a:solidFill>
                <a:srgbClr val="00C700"/>
              </a:solidFill>
              <a:round/>
            </a:ln>
            <a:effectLst/>
          </c:spPr>
          <c:marker>
            <c:symbol val="none"/>
          </c:marker>
          <c:cat>
            <c:numRef>
              <c:f>Sheet1!$C$17:$G$17</c:f>
              <c:numCache>
                <c:formatCode>General</c:formatCode>
                <c:ptCount val="5"/>
                <c:pt idx="0">
                  <c:v>2010.0</c:v>
                </c:pt>
                <c:pt idx="1">
                  <c:v>2011.0</c:v>
                </c:pt>
                <c:pt idx="2">
                  <c:v>2012.0</c:v>
                </c:pt>
                <c:pt idx="3">
                  <c:v>2013.0</c:v>
                </c:pt>
                <c:pt idx="4">
                  <c:v>2014.0</c:v>
                </c:pt>
              </c:numCache>
            </c:numRef>
          </c:cat>
          <c:val>
            <c:numRef>
              <c:f>Sheet1!$C$19:$G$19</c:f>
              <c:numCache>
                <c:formatCode>0%</c:formatCode>
                <c:ptCount val="5"/>
                <c:pt idx="0">
                  <c:v>0.7</c:v>
                </c:pt>
                <c:pt idx="1">
                  <c:v>0.71</c:v>
                </c:pt>
                <c:pt idx="2">
                  <c:v>0.71</c:v>
                </c:pt>
                <c:pt idx="3">
                  <c:v>0.7</c:v>
                </c:pt>
                <c:pt idx="4">
                  <c:v>0.73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Sheet1!$B$20</c:f>
              <c:strCache>
                <c:ptCount val="1"/>
                <c:pt idx="0">
                  <c:v>Two or More (Black/White)</c:v>
                </c:pt>
              </c:strCache>
            </c:strRef>
          </c:tx>
          <c:spPr>
            <a:ln w="28575" cap="rnd">
              <a:solidFill>
                <a:srgbClr val="00CAC1"/>
              </a:solidFill>
              <a:round/>
            </a:ln>
            <a:effectLst/>
          </c:spPr>
          <c:marker>
            <c:symbol val="none"/>
          </c:marker>
          <c:cat>
            <c:numRef>
              <c:f>Sheet1!$C$17:$G$17</c:f>
              <c:numCache>
                <c:formatCode>General</c:formatCode>
                <c:ptCount val="5"/>
                <c:pt idx="0">
                  <c:v>2010.0</c:v>
                </c:pt>
                <c:pt idx="1">
                  <c:v>2011.0</c:v>
                </c:pt>
                <c:pt idx="2">
                  <c:v>2012.0</c:v>
                </c:pt>
                <c:pt idx="3">
                  <c:v>2013.0</c:v>
                </c:pt>
                <c:pt idx="4">
                  <c:v>2014.0</c:v>
                </c:pt>
              </c:numCache>
            </c:numRef>
          </c:cat>
          <c:val>
            <c:numRef>
              <c:f>Sheet1!$C$20:$G$20</c:f>
              <c:numCache>
                <c:formatCode>0%</c:formatCode>
                <c:ptCount val="5"/>
                <c:pt idx="0">
                  <c:v>0.51</c:v>
                </c:pt>
                <c:pt idx="1">
                  <c:v>0.68</c:v>
                </c:pt>
                <c:pt idx="2">
                  <c:v>0.53</c:v>
                </c:pt>
                <c:pt idx="3">
                  <c:v>0.61</c:v>
                </c:pt>
                <c:pt idx="4">
                  <c:v>0.63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3705304"/>
        <c:axId val="2108742584"/>
      </c:lineChart>
      <c:catAx>
        <c:axId val="-2143705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8742584"/>
        <c:crosses val="autoZero"/>
        <c:auto val="1"/>
        <c:lblAlgn val="ctr"/>
        <c:lblOffset val="100"/>
        <c:noMultiLvlLbl val="0"/>
      </c:catAx>
      <c:valAx>
        <c:axId val="2108742584"/>
        <c:scaling>
          <c:orientation val="minMax"/>
          <c:max val="1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3705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Sheet1!$B$29</c:f>
              <c:strCache>
                <c:ptCount val="1"/>
                <c:pt idx="0">
                  <c:v>Asian</c:v>
                </c:pt>
              </c:strCache>
            </c:strRef>
          </c:tx>
          <c:spPr>
            <a:ln w="28575" cap="rnd">
              <a:solidFill>
                <a:srgbClr val="82786E"/>
              </a:solidFill>
              <a:round/>
            </a:ln>
            <a:effectLst/>
          </c:spPr>
          <c:marker>
            <c:symbol val="none"/>
          </c:marker>
          <c:cat>
            <c:numRef>
              <c:f>Sheet1!$C$28:$G$28</c:f>
              <c:numCache>
                <c:formatCode>General</c:formatCode>
                <c:ptCount val="5"/>
                <c:pt idx="0">
                  <c:v>2010.0</c:v>
                </c:pt>
                <c:pt idx="1">
                  <c:v>2011.0</c:v>
                </c:pt>
                <c:pt idx="2">
                  <c:v>2012.0</c:v>
                </c:pt>
                <c:pt idx="3">
                  <c:v>2013.0</c:v>
                </c:pt>
                <c:pt idx="4">
                  <c:v>2014.0</c:v>
                </c:pt>
              </c:numCache>
            </c:numRef>
          </c:cat>
          <c:val>
            <c:numRef>
              <c:f>Sheet1!$C$29:$G$29</c:f>
              <c:numCache>
                <c:formatCode>0%</c:formatCode>
                <c:ptCount val="5"/>
                <c:pt idx="0">
                  <c:v>0.91</c:v>
                </c:pt>
                <c:pt idx="1">
                  <c:v>0.84</c:v>
                </c:pt>
                <c:pt idx="2">
                  <c:v>0.85</c:v>
                </c:pt>
                <c:pt idx="3">
                  <c:v>0.81</c:v>
                </c:pt>
                <c:pt idx="4">
                  <c:v>0.82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Sheet1!$B$30</c:f>
              <c:strCache>
                <c:ptCount val="1"/>
                <c:pt idx="0">
                  <c:v>White</c:v>
                </c:pt>
              </c:strCache>
            </c:strRef>
          </c:tx>
          <c:spPr>
            <a:ln w="28575" cap="rnd">
              <a:solidFill>
                <a:srgbClr val="00C700"/>
              </a:solidFill>
              <a:round/>
            </a:ln>
            <a:effectLst/>
          </c:spPr>
          <c:marker>
            <c:symbol val="none"/>
          </c:marker>
          <c:cat>
            <c:numRef>
              <c:f>Sheet1!$C$28:$G$28</c:f>
              <c:numCache>
                <c:formatCode>General</c:formatCode>
                <c:ptCount val="5"/>
                <c:pt idx="0">
                  <c:v>2010.0</c:v>
                </c:pt>
                <c:pt idx="1">
                  <c:v>2011.0</c:v>
                </c:pt>
                <c:pt idx="2">
                  <c:v>2012.0</c:v>
                </c:pt>
                <c:pt idx="3">
                  <c:v>2013.0</c:v>
                </c:pt>
                <c:pt idx="4">
                  <c:v>2014.0</c:v>
                </c:pt>
              </c:numCache>
            </c:numRef>
          </c:cat>
          <c:val>
            <c:numRef>
              <c:f>Sheet1!$C$30:$G$30</c:f>
              <c:numCache>
                <c:formatCode>0%</c:formatCode>
                <c:ptCount val="5"/>
                <c:pt idx="0">
                  <c:v>0.7</c:v>
                </c:pt>
                <c:pt idx="1">
                  <c:v>0.71</c:v>
                </c:pt>
                <c:pt idx="2">
                  <c:v>0.71</c:v>
                </c:pt>
                <c:pt idx="3">
                  <c:v>0.7</c:v>
                </c:pt>
                <c:pt idx="4">
                  <c:v>0.73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Sheet1!$B$31</c:f>
              <c:strCache>
                <c:ptCount val="1"/>
                <c:pt idx="0">
                  <c:v>Two or More (Asian/White)</c:v>
                </c:pt>
              </c:strCache>
            </c:strRef>
          </c:tx>
          <c:spPr>
            <a:ln w="28575" cap="rnd">
              <a:solidFill>
                <a:srgbClr val="9D00FF"/>
              </a:solidFill>
              <a:round/>
            </a:ln>
            <a:effectLst/>
          </c:spPr>
          <c:marker>
            <c:symbol val="none"/>
          </c:marker>
          <c:cat>
            <c:numRef>
              <c:f>Sheet1!$C$28:$G$28</c:f>
              <c:numCache>
                <c:formatCode>General</c:formatCode>
                <c:ptCount val="5"/>
                <c:pt idx="0">
                  <c:v>2010.0</c:v>
                </c:pt>
                <c:pt idx="1">
                  <c:v>2011.0</c:v>
                </c:pt>
                <c:pt idx="2">
                  <c:v>2012.0</c:v>
                </c:pt>
                <c:pt idx="3">
                  <c:v>2013.0</c:v>
                </c:pt>
                <c:pt idx="4">
                  <c:v>2014.0</c:v>
                </c:pt>
              </c:numCache>
            </c:numRef>
          </c:cat>
          <c:val>
            <c:numRef>
              <c:f>Sheet1!$C$31:$G$31</c:f>
              <c:numCache>
                <c:formatCode>0%</c:formatCode>
                <c:ptCount val="5"/>
                <c:pt idx="0">
                  <c:v>0.7</c:v>
                </c:pt>
                <c:pt idx="1">
                  <c:v>0.76</c:v>
                </c:pt>
                <c:pt idx="2">
                  <c:v>0.63</c:v>
                </c:pt>
                <c:pt idx="3">
                  <c:v>0.75</c:v>
                </c:pt>
                <c:pt idx="4">
                  <c:v>0.72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3514408"/>
        <c:axId val="-2143577032"/>
      </c:lineChart>
      <c:catAx>
        <c:axId val="-2143514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3577032"/>
        <c:crosses val="autoZero"/>
        <c:auto val="1"/>
        <c:lblAlgn val="ctr"/>
        <c:lblOffset val="100"/>
        <c:noMultiLvlLbl val="0"/>
      </c:catAx>
      <c:valAx>
        <c:axId val="-2143577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3514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Sheet1!$B$56</c:f>
              <c:strCache>
                <c:ptCount val="1"/>
                <c:pt idx="0">
                  <c:v>Asian/White</c:v>
                </c:pt>
              </c:strCache>
            </c:strRef>
          </c:tx>
          <c:spPr>
            <a:ln w="28575" cap="rnd">
              <a:solidFill>
                <a:srgbClr val="9D00FF"/>
              </a:solidFill>
              <a:round/>
            </a:ln>
            <a:effectLst/>
          </c:spPr>
          <c:marker>
            <c:symbol val="none"/>
          </c:marker>
          <c:cat>
            <c:numRef>
              <c:f>Sheet1!$C$55:$G$55</c:f>
              <c:numCache>
                <c:formatCode>General</c:formatCode>
                <c:ptCount val="5"/>
                <c:pt idx="0">
                  <c:v>2010.0</c:v>
                </c:pt>
                <c:pt idx="1">
                  <c:v>2011.0</c:v>
                </c:pt>
                <c:pt idx="2">
                  <c:v>2012.0</c:v>
                </c:pt>
                <c:pt idx="3">
                  <c:v>2013.0</c:v>
                </c:pt>
                <c:pt idx="4">
                  <c:v>2014.0</c:v>
                </c:pt>
              </c:numCache>
            </c:numRef>
          </c:cat>
          <c:val>
            <c:numRef>
              <c:f>Sheet1!$C$56:$G$56</c:f>
              <c:numCache>
                <c:formatCode>0%</c:formatCode>
                <c:ptCount val="5"/>
                <c:pt idx="0">
                  <c:v>0.7</c:v>
                </c:pt>
                <c:pt idx="1">
                  <c:v>0.76</c:v>
                </c:pt>
                <c:pt idx="2">
                  <c:v>0.63</c:v>
                </c:pt>
                <c:pt idx="3">
                  <c:v>0.75</c:v>
                </c:pt>
                <c:pt idx="4">
                  <c:v>0.72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Sheet1!$B$57</c:f>
              <c:strCache>
                <c:ptCount val="1"/>
                <c:pt idx="0">
                  <c:v>Black/White</c:v>
                </c:pt>
              </c:strCache>
            </c:strRef>
          </c:tx>
          <c:spPr>
            <a:ln w="28575" cap="rnd">
              <a:solidFill>
                <a:srgbClr val="00CAC1"/>
              </a:solidFill>
              <a:round/>
            </a:ln>
            <a:effectLst/>
          </c:spPr>
          <c:marker>
            <c:symbol val="none"/>
          </c:marker>
          <c:cat>
            <c:numRef>
              <c:f>Sheet1!$C$55:$G$55</c:f>
              <c:numCache>
                <c:formatCode>General</c:formatCode>
                <c:ptCount val="5"/>
                <c:pt idx="0">
                  <c:v>2010.0</c:v>
                </c:pt>
                <c:pt idx="1">
                  <c:v>2011.0</c:v>
                </c:pt>
                <c:pt idx="2">
                  <c:v>2012.0</c:v>
                </c:pt>
                <c:pt idx="3">
                  <c:v>2013.0</c:v>
                </c:pt>
                <c:pt idx="4">
                  <c:v>2014.0</c:v>
                </c:pt>
              </c:numCache>
            </c:numRef>
          </c:cat>
          <c:val>
            <c:numRef>
              <c:f>Sheet1!$C$57:$G$57</c:f>
              <c:numCache>
                <c:formatCode>0%</c:formatCode>
                <c:ptCount val="5"/>
                <c:pt idx="0">
                  <c:v>0.51</c:v>
                </c:pt>
                <c:pt idx="1">
                  <c:v>0.68</c:v>
                </c:pt>
                <c:pt idx="2">
                  <c:v>0.53</c:v>
                </c:pt>
                <c:pt idx="3">
                  <c:v>0.61</c:v>
                </c:pt>
                <c:pt idx="4">
                  <c:v>0.63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Sheet1!$B$58</c:f>
              <c:strCache>
                <c:ptCount val="1"/>
                <c:pt idx="0">
                  <c:v>American Indian/AK Native/White)</c:v>
                </c:pt>
              </c:strCache>
            </c:strRef>
          </c:tx>
          <c:spPr>
            <a:ln w="28575" cap="rnd">
              <a:solidFill>
                <a:srgbClr val="000090"/>
              </a:solidFill>
              <a:round/>
            </a:ln>
            <a:effectLst/>
          </c:spPr>
          <c:marker>
            <c:symbol val="none"/>
          </c:marker>
          <c:cat>
            <c:numRef>
              <c:f>Sheet1!$C$55:$G$55</c:f>
              <c:numCache>
                <c:formatCode>General</c:formatCode>
                <c:ptCount val="5"/>
                <c:pt idx="0">
                  <c:v>2010.0</c:v>
                </c:pt>
                <c:pt idx="1">
                  <c:v>2011.0</c:v>
                </c:pt>
                <c:pt idx="2">
                  <c:v>2012.0</c:v>
                </c:pt>
                <c:pt idx="3">
                  <c:v>2013.0</c:v>
                </c:pt>
                <c:pt idx="4">
                  <c:v>2014.0</c:v>
                </c:pt>
              </c:numCache>
            </c:numRef>
          </c:cat>
          <c:val>
            <c:numRef>
              <c:f>Sheet1!$C$58:$G$58</c:f>
              <c:numCache>
                <c:formatCode>0%</c:formatCode>
                <c:ptCount val="5"/>
                <c:pt idx="0">
                  <c:v>0.57</c:v>
                </c:pt>
                <c:pt idx="1">
                  <c:v>0.76</c:v>
                </c:pt>
                <c:pt idx="2">
                  <c:v>0.63</c:v>
                </c:pt>
                <c:pt idx="3">
                  <c:v>0.75</c:v>
                </c:pt>
                <c:pt idx="4">
                  <c:v>0.72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Sheet1!$B$59</c:f>
              <c:strCache>
                <c:ptCount val="1"/>
                <c:pt idx="0">
                  <c:v>Two or More (All)</c:v>
                </c:pt>
              </c:strCache>
            </c:strRef>
          </c:tx>
          <c:spPr>
            <a:ln w="28575" cap="rnd">
              <a:solidFill>
                <a:srgbClr val="FF6600"/>
              </a:solidFill>
              <a:round/>
            </a:ln>
            <a:effectLst/>
          </c:spPr>
          <c:marker>
            <c:symbol val="none"/>
          </c:marker>
          <c:cat>
            <c:numRef>
              <c:f>Sheet1!$C$55:$G$55</c:f>
              <c:numCache>
                <c:formatCode>General</c:formatCode>
                <c:ptCount val="5"/>
                <c:pt idx="0">
                  <c:v>2010.0</c:v>
                </c:pt>
                <c:pt idx="1">
                  <c:v>2011.0</c:v>
                </c:pt>
                <c:pt idx="2">
                  <c:v>2012.0</c:v>
                </c:pt>
                <c:pt idx="3">
                  <c:v>2013.0</c:v>
                </c:pt>
                <c:pt idx="4">
                  <c:v>2014.0</c:v>
                </c:pt>
              </c:numCache>
            </c:numRef>
          </c:cat>
          <c:val>
            <c:numRef>
              <c:f>Sheet1!$C$59:$G$59</c:f>
              <c:numCache>
                <c:formatCode>0%</c:formatCode>
                <c:ptCount val="5"/>
                <c:pt idx="0">
                  <c:v>0.59</c:v>
                </c:pt>
                <c:pt idx="1">
                  <c:v>0.67</c:v>
                </c:pt>
                <c:pt idx="2">
                  <c:v>0.62</c:v>
                </c:pt>
                <c:pt idx="3">
                  <c:v>0.68</c:v>
                </c:pt>
                <c:pt idx="4">
                  <c:v>0.65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0810440"/>
        <c:axId val="-2147060072"/>
      </c:lineChart>
      <c:catAx>
        <c:axId val="-2140810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060072"/>
        <c:crosses val="autoZero"/>
        <c:auto val="1"/>
        <c:lblAlgn val="ctr"/>
        <c:lblOffset val="100"/>
        <c:noMultiLvlLbl val="0"/>
      </c:catAx>
      <c:valAx>
        <c:axId val="-2147060072"/>
        <c:scaling>
          <c:orientation val="minMax"/>
          <c:max val="1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0810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Sheet1!$B$70</c:f>
              <c:strCache>
                <c:ptCount val="1"/>
                <c:pt idx="0">
                  <c:v>Only Latino(a)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Sheet1!$C$69:$G$69</c:f>
              <c:numCache>
                <c:formatCode>General</c:formatCode>
                <c:ptCount val="5"/>
                <c:pt idx="0">
                  <c:v>2010.0</c:v>
                </c:pt>
                <c:pt idx="1">
                  <c:v>2011.0</c:v>
                </c:pt>
                <c:pt idx="2">
                  <c:v>2012.0</c:v>
                </c:pt>
                <c:pt idx="3">
                  <c:v>2013.0</c:v>
                </c:pt>
                <c:pt idx="4">
                  <c:v>2014.0</c:v>
                </c:pt>
              </c:numCache>
            </c:numRef>
          </c:cat>
          <c:val>
            <c:numRef>
              <c:f>Sheet1!$C$70:$G$70</c:f>
              <c:numCache>
                <c:formatCode>0%</c:formatCode>
                <c:ptCount val="5"/>
                <c:pt idx="0">
                  <c:v>0.62</c:v>
                </c:pt>
                <c:pt idx="1">
                  <c:v>0.74</c:v>
                </c:pt>
                <c:pt idx="2">
                  <c:v>0.62</c:v>
                </c:pt>
                <c:pt idx="3">
                  <c:v>0.7</c:v>
                </c:pt>
                <c:pt idx="4">
                  <c:v>0.72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Sheet1!$B$71</c:f>
              <c:strCache>
                <c:ptCount val="1"/>
                <c:pt idx="0">
                  <c:v>White and Latino(a)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Sheet1!$C$69:$G$69</c:f>
              <c:numCache>
                <c:formatCode>General</c:formatCode>
                <c:ptCount val="5"/>
                <c:pt idx="0">
                  <c:v>2010.0</c:v>
                </c:pt>
                <c:pt idx="1">
                  <c:v>2011.0</c:v>
                </c:pt>
                <c:pt idx="2">
                  <c:v>2012.0</c:v>
                </c:pt>
                <c:pt idx="3">
                  <c:v>2013.0</c:v>
                </c:pt>
                <c:pt idx="4">
                  <c:v>2014.0</c:v>
                </c:pt>
              </c:numCache>
            </c:numRef>
          </c:cat>
          <c:val>
            <c:numRef>
              <c:f>Sheet1!$C$71:$G$71</c:f>
              <c:numCache>
                <c:formatCode>0%</c:formatCode>
                <c:ptCount val="5"/>
                <c:pt idx="0">
                  <c:v>0.72</c:v>
                </c:pt>
                <c:pt idx="1">
                  <c:v>0.7</c:v>
                </c:pt>
                <c:pt idx="2">
                  <c:v>0.72</c:v>
                </c:pt>
                <c:pt idx="3">
                  <c:v>0.79</c:v>
                </c:pt>
                <c:pt idx="4">
                  <c:v>0.73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Sheet1!$B$72</c:f>
              <c:strCache>
                <c:ptCount val="1"/>
                <c:pt idx="0">
                  <c:v>All Latino(a)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Sheet1!$C$69:$G$69</c:f>
              <c:numCache>
                <c:formatCode>General</c:formatCode>
                <c:ptCount val="5"/>
                <c:pt idx="0">
                  <c:v>2010.0</c:v>
                </c:pt>
                <c:pt idx="1">
                  <c:v>2011.0</c:v>
                </c:pt>
                <c:pt idx="2">
                  <c:v>2012.0</c:v>
                </c:pt>
                <c:pt idx="3">
                  <c:v>2013.0</c:v>
                </c:pt>
                <c:pt idx="4">
                  <c:v>2014.0</c:v>
                </c:pt>
              </c:numCache>
            </c:numRef>
          </c:cat>
          <c:val>
            <c:numRef>
              <c:f>Sheet1!$C$72:$G$72</c:f>
              <c:numCache>
                <c:formatCode>0%</c:formatCode>
                <c:ptCount val="5"/>
                <c:pt idx="0">
                  <c:v>0.65</c:v>
                </c:pt>
                <c:pt idx="1">
                  <c:v>0.72</c:v>
                </c:pt>
                <c:pt idx="2">
                  <c:v>0.67</c:v>
                </c:pt>
                <c:pt idx="3">
                  <c:v>0.73</c:v>
                </c:pt>
                <c:pt idx="4">
                  <c:v>0.72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6855048"/>
        <c:axId val="-2126774472"/>
      </c:lineChart>
      <c:catAx>
        <c:axId val="-2146855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6774472"/>
        <c:crosses val="autoZero"/>
        <c:auto val="1"/>
        <c:lblAlgn val="ctr"/>
        <c:lblOffset val="100"/>
        <c:noMultiLvlLbl val="0"/>
      </c:catAx>
      <c:valAx>
        <c:axId val="-2126774472"/>
        <c:scaling>
          <c:orientation val="minMax"/>
          <c:max val="1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6855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DCDA09-5C21-D242-B791-7B313D0F42AA}" type="doc">
      <dgm:prSet loTypeId="urn:microsoft.com/office/officeart/2005/8/layout/lProcess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195535-C3F0-7C46-AE26-BA686B3E0E9D}">
      <dgm:prSet phldrT="[Text]"/>
      <dgm:spPr/>
      <dgm:t>
        <a:bodyPr/>
        <a:lstStyle/>
        <a:p>
          <a:r>
            <a:rPr lang="en-US" dirty="0" smtClean="0"/>
            <a:t>phenotype</a:t>
          </a:r>
          <a:endParaRPr lang="en-US" dirty="0"/>
        </a:p>
      </dgm:t>
    </dgm:pt>
    <dgm:pt modelId="{E8419C3D-1CBC-E347-AED6-B298977BA679}" type="parTrans" cxnId="{80054DC8-2682-4449-95D9-0D545504CC1D}">
      <dgm:prSet/>
      <dgm:spPr/>
      <dgm:t>
        <a:bodyPr/>
        <a:lstStyle/>
        <a:p>
          <a:endParaRPr lang="en-US"/>
        </a:p>
      </dgm:t>
    </dgm:pt>
    <dgm:pt modelId="{C69FB014-E7B4-D14D-B507-1D103E5DAC7C}" type="sibTrans" cxnId="{80054DC8-2682-4449-95D9-0D545504CC1D}">
      <dgm:prSet/>
      <dgm:spPr/>
      <dgm:t>
        <a:bodyPr/>
        <a:lstStyle/>
        <a:p>
          <a:endParaRPr lang="en-US"/>
        </a:p>
      </dgm:t>
    </dgm:pt>
    <dgm:pt modelId="{45FAA1E1-05E6-0549-B5B0-0D7107099B89}">
      <dgm:prSet phldrT="[Text]"/>
      <dgm:spPr/>
      <dgm:t>
        <a:bodyPr/>
        <a:lstStyle/>
        <a:p>
          <a:r>
            <a:rPr lang="en-US" dirty="0" smtClean="0"/>
            <a:t>a category of humankind that shares certain distinctive physical traits</a:t>
          </a:r>
          <a:endParaRPr lang="en-US" dirty="0"/>
        </a:p>
      </dgm:t>
    </dgm:pt>
    <dgm:pt modelId="{1F928E08-DDA0-2046-9574-ACA7CE63E8BD}" type="parTrans" cxnId="{26B3251E-9147-A947-B62E-F2A806E650B9}">
      <dgm:prSet/>
      <dgm:spPr/>
      <dgm:t>
        <a:bodyPr/>
        <a:lstStyle/>
        <a:p>
          <a:endParaRPr lang="en-US"/>
        </a:p>
      </dgm:t>
    </dgm:pt>
    <dgm:pt modelId="{0D12D838-8BBE-B24E-AE57-6E8C2DD98388}" type="sibTrans" cxnId="{26B3251E-9147-A947-B62E-F2A806E650B9}">
      <dgm:prSet/>
      <dgm:spPr/>
      <dgm:t>
        <a:bodyPr/>
        <a:lstStyle/>
        <a:p>
          <a:endParaRPr lang="en-US"/>
        </a:p>
      </dgm:t>
    </dgm:pt>
    <dgm:pt modelId="{EFE76866-4A8B-BF42-8D19-22C8E9216BDC}">
      <dgm:prSet phldrT="[Text]"/>
      <dgm:spPr/>
      <dgm:t>
        <a:bodyPr/>
        <a:lstStyle/>
        <a:p>
          <a:r>
            <a:rPr lang="en-US" dirty="0" smtClean="0"/>
            <a:t>socially constructed</a:t>
          </a:r>
          <a:endParaRPr lang="en-US" dirty="0"/>
        </a:p>
      </dgm:t>
    </dgm:pt>
    <dgm:pt modelId="{4CFC0ACC-BC58-B14C-9A08-3177F9845E7C}" type="parTrans" cxnId="{CE8D2541-FFF9-4243-AE50-60C1531EC814}">
      <dgm:prSet/>
      <dgm:spPr/>
      <dgm:t>
        <a:bodyPr/>
        <a:lstStyle/>
        <a:p>
          <a:endParaRPr lang="en-US"/>
        </a:p>
      </dgm:t>
    </dgm:pt>
    <dgm:pt modelId="{9A195A0B-7478-C642-ACD4-26B6001E91FC}" type="sibTrans" cxnId="{CE8D2541-FFF9-4243-AE50-60C1531EC814}">
      <dgm:prSet/>
      <dgm:spPr/>
      <dgm:t>
        <a:bodyPr/>
        <a:lstStyle/>
        <a:p>
          <a:endParaRPr lang="en-US"/>
        </a:p>
      </dgm:t>
    </dgm:pt>
    <dgm:pt modelId="{F8E7B545-D7BC-BA45-A6AE-2F7CEF6B8343}">
      <dgm:prSet phldrT="[Text]"/>
      <dgm:spPr/>
      <dgm:t>
        <a:bodyPr/>
        <a:lstStyle/>
        <a:p>
          <a:r>
            <a:rPr lang="en-US" dirty="0" smtClean="0"/>
            <a:t>a class or kind of people unified by shared interests, habits, or characteristics </a:t>
          </a:r>
          <a:endParaRPr lang="en-US" dirty="0"/>
        </a:p>
      </dgm:t>
    </dgm:pt>
    <dgm:pt modelId="{E7CFDBB1-32F2-5A4E-96A8-117393F8229D}" type="parTrans" cxnId="{19E426E3-602F-1F4E-8174-7A77C739A557}">
      <dgm:prSet/>
      <dgm:spPr/>
      <dgm:t>
        <a:bodyPr/>
        <a:lstStyle/>
        <a:p>
          <a:endParaRPr lang="en-US"/>
        </a:p>
      </dgm:t>
    </dgm:pt>
    <dgm:pt modelId="{8CB49A4E-7753-8943-98FD-E075773A5442}" type="sibTrans" cxnId="{19E426E3-602F-1F4E-8174-7A77C739A557}">
      <dgm:prSet/>
      <dgm:spPr/>
      <dgm:t>
        <a:bodyPr/>
        <a:lstStyle/>
        <a:p>
          <a:endParaRPr lang="en-US"/>
        </a:p>
      </dgm:t>
    </dgm:pt>
    <dgm:pt modelId="{94671A63-FB5C-FE41-A0C7-66F88AE379FD}" type="pres">
      <dgm:prSet presAssocID="{B4DCDA09-5C21-D242-B791-7B313D0F42AA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B34A3D5-EA0B-5146-B44D-D6BB1FEE1872}" type="pres">
      <dgm:prSet presAssocID="{B8195535-C3F0-7C46-AE26-BA686B3E0E9D}" presName="horFlow" presStyleCnt="0"/>
      <dgm:spPr/>
    </dgm:pt>
    <dgm:pt modelId="{87DC606D-7EB5-EE46-9829-1EB2492D5869}" type="pres">
      <dgm:prSet presAssocID="{B8195535-C3F0-7C46-AE26-BA686B3E0E9D}" presName="bigChev" presStyleLbl="node1" presStyleIdx="0" presStyleCnt="2" custLinFactNeighborY="1158"/>
      <dgm:spPr/>
      <dgm:t>
        <a:bodyPr/>
        <a:lstStyle/>
        <a:p>
          <a:endParaRPr lang="en-US"/>
        </a:p>
      </dgm:t>
    </dgm:pt>
    <dgm:pt modelId="{66554DEE-C6CC-5A48-92D1-8DC8DE69FEB2}" type="pres">
      <dgm:prSet presAssocID="{1F928E08-DDA0-2046-9574-ACA7CE63E8BD}" presName="parTrans" presStyleCnt="0"/>
      <dgm:spPr/>
    </dgm:pt>
    <dgm:pt modelId="{1D25266B-588B-AB4E-820A-E47B470EF8E7}" type="pres">
      <dgm:prSet presAssocID="{45FAA1E1-05E6-0549-B5B0-0D7107099B89}" presName="node" presStyleLbl="alignAccFollowNode1" presStyleIdx="0" presStyleCnt="2" custScaleX="1626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0DBF84-F46A-424E-957A-B0F633B6C495}" type="pres">
      <dgm:prSet presAssocID="{B8195535-C3F0-7C46-AE26-BA686B3E0E9D}" presName="vSp" presStyleCnt="0"/>
      <dgm:spPr/>
    </dgm:pt>
    <dgm:pt modelId="{05B0353C-2004-8541-8E4A-8A588D08CBAB}" type="pres">
      <dgm:prSet presAssocID="{EFE76866-4A8B-BF42-8D19-22C8E9216BDC}" presName="horFlow" presStyleCnt="0"/>
      <dgm:spPr/>
    </dgm:pt>
    <dgm:pt modelId="{ABE6B0D7-F3EB-AA46-9026-0A286B352760}" type="pres">
      <dgm:prSet presAssocID="{EFE76866-4A8B-BF42-8D19-22C8E9216BDC}" presName="bigChev" presStyleLbl="node1" presStyleIdx="1" presStyleCnt="2"/>
      <dgm:spPr/>
      <dgm:t>
        <a:bodyPr/>
        <a:lstStyle/>
        <a:p>
          <a:endParaRPr lang="en-US"/>
        </a:p>
      </dgm:t>
    </dgm:pt>
    <dgm:pt modelId="{E4C6A4A4-3805-7448-BF1C-AB83F7B082CB}" type="pres">
      <dgm:prSet presAssocID="{E7CFDBB1-32F2-5A4E-96A8-117393F8229D}" presName="parTrans" presStyleCnt="0"/>
      <dgm:spPr/>
    </dgm:pt>
    <dgm:pt modelId="{3B0BB2A3-0A64-194C-944E-9D623A37BA1E}" type="pres">
      <dgm:prSet presAssocID="{F8E7B545-D7BC-BA45-A6AE-2F7CEF6B8343}" presName="node" presStyleLbl="alignAccFollowNode1" presStyleIdx="1" presStyleCnt="2" custScaleX="1626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7AC215-9C4F-644F-9C3F-A5640B630706}" type="presOf" srcId="{F8E7B545-D7BC-BA45-A6AE-2F7CEF6B8343}" destId="{3B0BB2A3-0A64-194C-944E-9D623A37BA1E}" srcOrd="0" destOrd="0" presId="urn:microsoft.com/office/officeart/2005/8/layout/lProcess3"/>
    <dgm:cxn modelId="{19E426E3-602F-1F4E-8174-7A77C739A557}" srcId="{EFE76866-4A8B-BF42-8D19-22C8E9216BDC}" destId="{F8E7B545-D7BC-BA45-A6AE-2F7CEF6B8343}" srcOrd="0" destOrd="0" parTransId="{E7CFDBB1-32F2-5A4E-96A8-117393F8229D}" sibTransId="{8CB49A4E-7753-8943-98FD-E075773A5442}"/>
    <dgm:cxn modelId="{E437F1FB-0334-164C-A3C4-8051457DE67D}" type="presOf" srcId="{B8195535-C3F0-7C46-AE26-BA686B3E0E9D}" destId="{87DC606D-7EB5-EE46-9829-1EB2492D5869}" srcOrd="0" destOrd="0" presId="urn:microsoft.com/office/officeart/2005/8/layout/lProcess3"/>
    <dgm:cxn modelId="{0A6FE014-5250-5143-9EF1-A223FA8A254A}" type="presOf" srcId="{B4DCDA09-5C21-D242-B791-7B313D0F42AA}" destId="{94671A63-FB5C-FE41-A0C7-66F88AE379FD}" srcOrd="0" destOrd="0" presId="urn:microsoft.com/office/officeart/2005/8/layout/lProcess3"/>
    <dgm:cxn modelId="{4958E1BC-2AC8-9A4B-B832-1C37399FE9F4}" type="presOf" srcId="{45FAA1E1-05E6-0549-B5B0-0D7107099B89}" destId="{1D25266B-588B-AB4E-820A-E47B470EF8E7}" srcOrd="0" destOrd="0" presId="urn:microsoft.com/office/officeart/2005/8/layout/lProcess3"/>
    <dgm:cxn modelId="{26B3251E-9147-A947-B62E-F2A806E650B9}" srcId="{B8195535-C3F0-7C46-AE26-BA686B3E0E9D}" destId="{45FAA1E1-05E6-0549-B5B0-0D7107099B89}" srcOrd="0" destOrd="0" parTransId="{1F928E08-DDA0-2046-9574-ACA7CE63E8BD}" sibTransId="{0D12D838-8BBE-B24E-AE57-6E8C2DD98388}"/>
    <dgm:cxn modelId="{CE8D2541-FFF9-4243-AE50-60C1531EC814}" srcId="{B4DCDA09-5C21-D242-B791-7B313D0F42AA}" destId="{EFE76866-4A8B-BF42-8D19-22C8E9216BDC}" srcOrd="1" destOrd="0" parTransId="{4CFC0ACC-BC58-B14C-9A08-3177F9845E7C}" sibTransId="{9A195A0B-7478-C642-ACD4-26B6001E91FC}"/>
    <dgm:cxn modelId="{80054DC8-2682-4449-95D9-0D545504CC1D}" srcId="{B4DCDA09-5C21-D242-B791-7B313D0F42AA}" destId="{B8195535-C3F0-7C46-AE26-BA686B3E0E9D}" srcOrd="0" destOrd="0" parTransId="{E8419C3D-1CBC-E347-AED6-B298977BA679}" sibTransId="{C69FB014-E7B4-D14D-B507-1D103E5DAC7C}"/>
    <dgm:cxn modelId="{2B29E6F4-E9B0-C941-9ED9-40739008ECA5}" type="presOf" srcId="{EFE76866-4A8B-BF42-8D19-22C8E9216BDC}" destId="{ABE6B0D7-F3EB-AA46-9026-0A286B352760}" srcOrd="0" destOrd="0" presId="urn:microsoft.com/office/officeart/2005/8/layout/lProcess3"/>
    <dgm:cxn modelId="{1DF8C848-A277-8848-B80C-482B9C14E72C}" type="presParOf" srcId="{94671A63-FB5C-FE41-A0C7-66F88AE379FD}" destId="{7B34A3D5-EA0B-5146-B44D-D6BB1FEE1872}" srcOrd="0" destOrd="0" presId="urn:microsoft.com/office/officeart/2005/8/layout/lProcess3"/>
    <dgm:cxn modelId="{8C4E0681-E495-D64E-8D97-16841B4FE977}" type="presParOf" srcId="{7B34A3D5-EA0B-5146-B44D-D6BB1FEE1872}" destId="{87DC606D-7EB5-EE46-9829-1EB2492D5869}" srcOrd="0" destOrd="0" presId="urn:microsoft.com/office/officeart/2005/8/layout/lProcess3"/>
    <dgm:cxn modelId="{9BCD2DD1-23BF-F84A-A1EE-CC52D59B26BA}" type="presParOf" srcId="{7B34A3D5-EA0B-5146-B44D-D6BB1FEE1872}" destId="{66554DEE-C6CC-5A48-92D1-8DC8DE69FEB2}" srcOrd="1" destOrd="0" presId="urn:microsoft.com/office/officeart/2005/8/layout/lProcess3"/>
    <dgm:cxn modelId="{00AD54EC-D9DC-4448-8043-6B310C90AF3E}" type="presParOf" srcId="{7B34A3D5-EA0B-5146-B44D-D6BB1FEE1872}" destId="{1D25266B-588B-AB4E-820A-E47B470EF8E7}" srcOrd="2" destOrd="0" presId="urn:microsoft.com/office/officeart/2005/8/layout/lProcess3"/>
    <dgm:cxn modelId="{0555C57B-4862-C549-BFAB-B08BAE475289}" type="presParOf" srcId="{94671A63-FB5C-FE41-A0C7-66F88AE379FD}" destId="{570DBF84-F46A-424E-957A-B0F633B6C495}" srcOrd="1" destOrd="0" presId="urn:microsoft.com/office/officeart/2005/8/layout/lProcess3"/>
    <dgm:cxn modelId="{18467022-5D7D-0C4F-81B8-3AF4D62409C0}" type="presParOf" srcId="{94671A63-FB5C-FE41-A0C7-66F88AE379FD}" destId="{05B0353C-2004-8541-8E4A-8A588D08CBAB}" srcOrd="2" destOrd="0" presId="urn:microsoft.com/office/officeart/2005/8/layout/lProcess3"/>
    <dgm:cxn modelId="{C0922CB3-993E-1449-AAF1-25DAB66C9ED4}" type="presParOf" srcId="{05B0353C-2004-8541-8E4A-8A588D08CBAB}" destId="{ABE6B0D7-F3EB-AA46-9026-0A286B352760}" srcOrd="0" destOrd="0" presId="urn:microsoft.com/office/officeart/2005/8/layout/lProcess3"/>
    <dgm:cxn modelId="{4068EC26-BB9C-A047-B2A6-7B2D5D3EB4ED}" type="presParOf" srcId="{05B0353C-2004-8541-8E4A-8A588D08CBAB}" destId="{E4C6A4A4-3805-7448-BF1C-AB83F7B082CB}" srcOrd="1" destOrd="0" presId="urn:microsoft.com/office/officeart/2005/8/layout/lProcess3"/>
    <dgm:cxn modelId="{AD46676A-6455-094D-965F-EFCE48938D46}" type="presParOf" srcId="{05B0353C-2004-8541-8E4A-8A588D08CBAB}" destId="{3B0BB2A3-0A64-194C-944E-9D623A37BA1E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816F67-E433-9C41-96FE-50AB0203DBD1}" type="doc">
      <dgm:prSet loTypeId="urn:microsoft.com/office/officeart/2005/8/layout/h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4137A9-06DB-9944-9769-D9D2F951963E}">
      <dgm:prSet phldrT="[Text]"/>
      <dgm:spPr/>
      <dgm:t>
        <a:bodyPr/>
        <a:lstStyle/>
        <a:p>
          <a:r>
            <a:rPr lang="en-US" dirty="0" smtClean="0"/>
            <a:t>U.S. 2000 Census</a:t>
          </a:r>
          <a:endParaRPr lang="en-US" dirty="0"/>
        </a:p>
      </dgm:t>
    </dgm:pt>
    <dgm:pt modelId="{88716A1E-CA4F-6840-81A5-82B6D625EF5E}" type="parTrans" cxnId="{1EB0E283-68BB-4149-AE41-4171F7B69CC3}">
      <dgm:prSet/>
      <dgm:spPr/>
      <dgm:t>
        <a:bodyPr/>
        <a:lstStyle/>
        <a:p>
          <a:endParaRPr lang="en-US"/>
        </a:p>
      </dgm:t>
    </dgm:pt>
    <dgm:pt modelId="{DE8C3C91-44AD-4F42-8767-35234CBF4D97}" type="sibTrans" cxnId="{1EB0E283-68BB-4149-AE41-4171F7B69CC3}">
      <dgm:prSet/>
      <dgm:spPr/>
      <dgm:t>
        <a:bodyPr/>
        <a:lstStyle/>
        <a:p>
          <a:endParaRPr lang="en-US"/>
        </a:p>
      </dgm:t>
    </dgm:pt>
    <dgm:pt modelId="{50FED7A6-B338-7E43-8819-E944612317D9}">
      <dgm:prSet phldrT="[Text]"/>
      <dgm:spPr/>
      <dgm:t>
        <a:bodyPr/>
        <a:lstStyle/>
        <a:p>
          <a:r>
            <a:rPr lang="en-US" dirty="0" smtClean="0"/>
            <a:t>Allowed individuals to self-identify with more than one race </a:t>
          </a:r>
          <a:endParaRPr lang="en-US" dirty="0"/>
        </a:p>
      </dgm:t>
    </dgm:pt>
    <dgm:pt modelId="{F24EF5CF-EDE7-D841-AE3E-DD35220E9D7B}" type="parTrans" cxnId="{EFCF3922-C225-B44F-BD20-AF24846F9C38}">
      <dgm:prSet/>
      <dgm:spPr/>
      <dgm:t>
        <a:bodyPr/>
        <a:lstStyle/>
        <a:p>
          <a:endParaRPr lang="en-US"/>
        </a:p>
      </dgm:t>
    </dgm:pt>
    <dgm:pt modelId="{82ED18B8-EB3A-4740-AB12-5875F7FD286D}" type="sibTrans" cxnId="{EFCF3922-C225-B44F-BD20-AF24846F9C38}">
      <dgm:prSet/>
      <dgm:spPr/>
      <dgm:t>
        <a:bodyPr/>
        <a:lstStyle/>
        <a:p>
          <a:endParaRPr lang="en-US"/>
        </a:p>
      </dgm:t>
    </dgm:pt>
    <dgm:pt modelId="{EA947FAE-8E9C-BE48-A87E-ED47D25D0FF7}">
      <dgm:prSet phldrT="[Text]"/>
      <dgm:spPr/>
      <dgm:t>
        <a:bodyPr/>
        <a:lstStyle/>
        <a:p>
          <a:r>
            <a:rPr lang="en-US" dirty="0" smtClean="0"/>
            <a:t>IPEDS</a:t>
          </a:r>
          <a:endParaRPr lang="en-US" dirty="0"/>
        </a:p>
      </dgm:t>
    </dgm:pt>
    <dgm:pt modelId="{29D3D1A0-5C3D-5E4B-B8A4-AFB73F9E2818}" type="parTrans" cxnId="{FF27A385-DCCA-3A46-9B0E-A9CEF9C6B964}">
      <dgm:prSet/>
      <dgm:spPr/>
      <dgm:t>
        <a:bodyPr/>
        <a:lstStyle/>
        <a:p>
          <a:endParaRPr lang="en-US"/>
        </a:p>
      </dgm:t>
    </dgm:pt>
    <dgm:pt modelId="{8E21C537-3D7B-7A47-B240-0C9C0754FF2A}" type="sibTrans" cxnId="{FF27A385-DCCA-3A46-9B0E-A9CEF9C6B964}">
      <dgm:prSet/>
      <dgm:spPr/>
      <dgm:t>
        <a:bodyPr/>
        <a:lstStyle/>
        <a:p>
          <a:endParaRPr lang="en-US"/>
        </a:p>
      </dgm:t>
    </dgm:pt>
    <dgm:pt modelId="{E438B95C-1B8C-9F4C-9D10-FEF954980593}">
      <dgm:prSet phldrT="[Text]"/>
      <dgm:spPr/>
      <dgm:t>
        <a:bodyPr/>
        <a:lstStyle/>
        <a:p>
          <a:r>
            <a:rPr lang="en-US" dirty="0" smtClean="0"/>
            <a:t>By 2010, all institutions were required to report using new race categories</a:t>
          </a:r>
          <a:endParaRPr lang="en-US" dirty="0"/>
        </a:p>
      </dgm:t>
    </dgm:pt>
    <dgm:pt modelId="{48AD9985-674D-EE48-9E0D-F0CEA0AE2D5E}" type="parTrans" cxnId="{A64B53CF-27E1-BE41-9AA5-1768E5EA750F}">
      <dgm:prSet/>
      <dgm:spPr/>
      <dgm:t>
        <a:bodyPr/>
        <a:lstStyle/>
        <a:p>
          <a:endParaRPr lang="en-US"/>
        </a:p>
      </dgm:t>
    </dgm:pt>
    <dgm:pt modelId="{AA514233-7CE8-5940-A57A-49899295CEC9}" type="sibTrans" cxnId="{A64B53CF-27E1-BE41-9AA5-1768E5EA750F}">
      <dgm:prSet/>
      <dgm:spPr/>
      <dgm:t>
        <a:bodyPr/>
        <a:lstStyle/>
        <a:p>
          <a:endParaRPr lang="en-US"/>
        </a:p>
      </dgm:t>
    </dgm:pt>
    <dgm:pt modelId="{F10138A4-43D8-B44E-87F5-A59DF0C5A699}">
      <dgm:prSet phldrT="[Text]"/>
      <dgm:spPr/>
      <dgm:t>
        <a:bodyPr/>
        <a:lstStyle/>
        <a:p>
          <a:r>
            <a:rPr lang="en-US" dirty="0" smtClean="0"/>
            <a:t>IUPUI</a:t>
          </a:r>
          <a:endParaRPr lang="en-US" dirty="0"/>
        </a:p>
      </dgm:t>
    </dgm:pt>
    <dgm:pt modelId="{628AB360-FA77-8E48-A118-FD8CEAB8E1F4}" type="parTrans" cxnId="{AD7C3A74-CCC4-FA48-8AF3-D07404AEF817}">
      <dgm:prSet/>
      <dgm:spPr/>
      <dgm:t>
        <a:bodyPr/>
        <a:lstStyle/>
        <a:p>
          <a:endParaRPr lang="en-US"/>
        </a:p>
      </dgm:t>
    </dgm:pt>
    <dgm:pt modelId="{40372E59-B8DF-4041-84D2-BC21EB73F039}" type="sibTrans" cxnId="{AD7C3A74-CCC4-FA48-8AF3-D07404AEF817}">
      <dgm:prSet/>
      <dgm:spPr/>
      <dgm:t>
        <a:bodyPr/>
        <a:lstStyle/>
        <a:p>
          <a:endParaRPr lang="en-US"/>
        </a:p>
      </dgm:t>
    </dgm:pt>
    <dgm:pt modelId="{155A6E46-275B-0E41-A149-97C252E2D837}">
      <dgm:prSet phldrT="[Text]"/>
      <dgm:spPr/>
      <dgm:t>
        <a:bodyPr/>
        <a:lstStyle/>
        <a:p>
          <a:r>
            <a:rPr lang="en-US" dirty="0" smtClean="0"/>
            <a:t>In 2010, began using the “Two or More Races” category in reporting </a:t>
          </a:r>
          <a:endParaRPr lang="en-US" dirty="0"/>
        </a:p>
      </dgm:t>
    </dgm:pt>
    <dgm:pt modelId="{51EEEB71-5DEC-A74C-9E28-DFF2DAD705CF}" type="parTrans" cxnId="{DD6399C1-A249-1849-8C0D-9A223BBBC490}">
      <dgm:prSet/>
      <dgm:spPr/>
      <dgm:t>
        <a:bodyPr/>
        <a:lstStyle/>
        <a:p>
          <a:endParaRPr lang="en-US"/>
        </a:p>
      </dgm:t>
    </dgm:pt>
    <dgm:pt modelId="{0AD09DC5-755B-3B4F-A651-CEDED591090D}" type="sibTrans" cxnId="{DD6399C1-A249-1849-8C0D-9A223BBBC490}">
      <dgm:prSet/>
      <dgm:spPr/>
      <dgm:t>
        <a:bodyPr/>
        <a:lstStyle/>
        <a:p>
          <a:endParaRPr lang="en-US"/>
        </a:p>
      </dgm:t>
    </dgm:pt>
    <dgm:pt modelId="{4B300BAD-776D-7C4E-8476-364FB6CBDE40}" type="pres">
      <dgm:prSet presAssocID="{D3816F67-E433-9C41-96FE-50AB0203DBD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198E6DA-1830-A649-9665-B8AE2F3919C5}" type="pres">
      <dgm:prSet presAssocID="{D3816F67-E433-9C41-96FE-50AB0203DBD1}" presName="tSp" presStyleCnt="0"/>
      <dgm:spPr/>
    </dgm:pt>
    <dgm:pt modelId="{74774AEA-1CB4-F64E-9405-487122F3AEE6}" type="pres">
      <dgm:prSet presAssocID="{D3816F67-E433-9C41-96FE-50AB0203DBD1}" presName="bSp" presStyleCnt="0"/>
      <dgm:spPr/>
    </dgm:pt>
    <dgm:pt modelId="{D1D09CA7-CB3E-384C-B739-E3331AD07406}" type="pres">
      <dgm:prSet presAssocID="{D3816F67-E433-9C41-96FE-50AB0203DBD1}" presName="process" presStyleCnt="0"/>
      <dgm:spPr/>
    </dgm:pt>
    <dgm:pt modelId="{10E08F2E-0ED7-E845-95A4-3A93675E2126}" type="pres">
      <dgm:prSet presAssocID="{6A4137A9-06DB-9944-9769-D9D2F951963E}" presName="composite1" presStyleCnt="0"/>
      <dgm:spPr/>
    </dgm:pt>
    <dgm:pt modelId="{ED35EF46-162E-4646-9813-07FC71308D49}" type="pres">
      <dgm:prSet presAssocID="{6A4137A9-06DB-9944-9769-D9D2F951963E}" presName="dummyNode1" presStyleLbl="node1" presStyleIdx="0" presStyleCnt="3"/>
      <dgm:spPr/>
    </dgm:pt>
    <dgm:pt modelId="{18B06D72-E7EF-7C45-83DC-2968F8C0098F}" type="pres">
      <dgm:prSet presAssocID="{6A4137A9-06DB-9944-9769-D9D2F951963E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4D8D9B-766D-6C46-ABB7-A97E37665E68}" type="pres">
      <dgm:prSet presAssocID="{6A4137A9-06DB-9944-9769-D9D2F951963E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1C8AAA-4D68-5941-8D2B-7F30EFB1ADBE}" type="pres">
      <dgm:prSet presAssocID="{6A4137A9-06DB-9944-9769-D9D2F951963E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1F9824-6AE7-6C44-A98A-F5CF87164433}" type="pres">
      <dgm:prSet presAssocID="{6A4137A9-06DB-9944-9769-D9D2F951963E}" presName="connSite1" presStyleCnt="0"/>
      <dgm:spPr/>
    </dgm:pt>
    <dgm:pt modelId="{433CCDD5-29AF-4C4E-815C-ED9C6B777BBE}" type="pres">
      <dgm:prSet presAssocID="{DE8C3C91-44AD-4F42-8767-35234CBF4D97}" presName="Name9" presStyleLbl="sibTrans2D1" presStyleIdx="0" presStyleCnt="2"/>
      <dgm:spPr/>
      <dgm:t>
        <a:bodyPr/>
        <a:lstStyle/>
        <a:p>
          <a:endParaRPr lang="en-US"/>
        </a:p>
      </dgm:t>
    </dgm:pt>
    <dgm:pt modelId="{6E6E8AA3-4234-E342-8A8F-1E1EF25FCB72}" type="pres">
      <dgm:prSet presAssocID="{EA947FAE-8E9C-BE48-A87E-ED47D25D0FF7}" presName="composite2" presStyleCnt="0"/>
      <dgm:spPr/>
    </dgm:pt>
    <dgm:pt modelId="{884DB894-2DA9-5F41-A500-D5DBAABB5ADE}" type="pres">
      <dgm:prSet presAssocID="{EA947FAE-8E9C-BE48-A87E-ED47D25D0FF7}" presName="dummyNode2" presStyleLbl="node1" presStyleIdx="0" presStyleCnt="3"/>
      <dgm:spPr/>
    </dgm:pt>
    <dgm:pt modelId="{393641A3-099E-3D44-BD37-46DC37BF6B8B}" type="pres">
      <dgm:prSet presAssocID="{EA947FAE-8E9C-BE48-A87E-ED47D25D0FF7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B59054-75FA-094E-9658-B7BC595A22B5}" type="pres">
      <dgm:prSet presAssocID="{EA947FAE-8E9C-BE48-A87E-ED47D25D0FF7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F2E64A-BDA1-D445-AE88-D1584052A500}" type="pres">
      <dgm:prSet presAssocID="{EA947FAE-8E9C-BE48-A87E-ED47D25D0FF7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B8128C-B8A8-EA41-8C5F-C449B9FEB5BB}" type="pres">
      <dgm:prSet presAssocID="{EA947FAE-8E9C-BE48-A87E-ED47D25D0FF7}" presName="connSite2" presStyleCnt="0"/>
      <dgm:spPr/>
    </dgm:pt>
    <dgm:pt modelId="{F04F8AD6-C922-7849-AD46-B539C1231D6B}" type="pres">
      <dgm:prSet presAssocID="{8E21C537-3D7B-7A47-B240-0C9C0754FF2A}" presName="Name18" presStyleLbl="sibTrans2D1" presStyleIdx="1" presStyleCnt="2"/>
      <dgm:spPr/>
      <dgm:t>
        <a:bodyPr/>
        <a:lstStyle/>
        <a:p>
          <a:endParaRPr lang="en-US"/>
        </a:p>
      </dgm:t>
    </dgm:pt>
    <dgm:pt modelId="{006A25B7-7241-0E40-AF1F-DC5C1717208C}" type="pres">
      <dgm:prSet presAssocID="{F10138A4-43D8-B44E-87F5-A59DF0C5A699}" presName="composite1" presStyleCnt="0"/>
      <dgm:spPr/>
    </dgm:pt>
    <dgm:pt modelId="{77B52B4F-FBC5-3249-9560-84383E31A5AA}" type="pres">
      <dgm:prSet presAssocID="{F10138A4-43D8-B44E-87F5-A59DF0C5A699}" presName="dummyNode1" presStyleLbl="node1" presStyleIdx="1" presStyleCnt="3"/>
      <dgm:spPr/>
    </dgm:pt>
    <dgm:pt modelId="{3C77C72D-55EB-1748-B505-4B50D7D9A93B}" type="pres">
      <dgm:prSet presAssocID="{F10138A4-43D8-B44E-87F5-A59DF0C5A699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8BA3A0-E80A-C742-AFCE-0B326904A458}" type="pres">
      <dgm:prSet presAssocID="{F10138A4-43D8-B44E-87F5-A59DF0C5A699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11256D-7626-2F40-A23A-1A85C3E21A0F}" type="pres">
      <dgm:prSet presAssocID="{F10138A4-43D8-B44E-87F5-A59DF0C5A699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DB7F6F-1E90-FD41-B633-2005F911D199}" type="pres">
      <dgm:prSet presAssocID="{F10138A4-43D8-B44E-87F5-A59DF0C5A699}" presName="connSite1" presStyleCnt="0"/>
      <dgm:spPr/>
    </dgm:pt>
  </dgm:ptLst>
  <dgm:cxnLst>
    <dgm:cxn modelId="{3018B1B5-1A42-604B-8A68-DEAD2FBF4286}" type="presOf" srcId="{6A4137A9-06DB-9944-9769-D9D2F951963E}" destId="{761C8AAA-4D68-5941-8D2B-7F30EFB1ADBE}" srcOrd="0" destOrd="0" presId="urn:microsoft.com/office/officeart/2005/8/layout/hProcess4"/>
    <dgm:cxn modelId="{43C2AD8F-32BA-3A47-A778-930BA7D745BE}" type="presOf" srcId="{F10138A4-43D8-B44E-87F5-A59DF0C5A699}" destId="{7211256D-7626-2F40-A23A-1A85C3E21A0F}" srcOrd="0" destOrd="0" presId="urn:microsoft.com/office/officeart/2005/8/layout/hProcess4"/>
    <dgm:cxn modelId="{218A93A5-2628-DB4D-B259-C097AF6315D3}" type="presOf" srcId="{50FED7A6-B338-7E43-8819-E944612317D9}" destId="{18B06D72-E7EF-7C45-83DC-2968F8C0098F}" srcOrd="0" destOrd="0" presId="urn:microsoft.com/office/officeart/2005/8/layout/hProcess4"/>
    <dgm:cxn modelId="{B1AE8752-08EC-BF40-B927-4CC1A40A533D}" type="presOf" srcId="{E438B95C-1B8C-9F4C-9D10-FEF954980593}" destId="{44B59054-75FA-094E-9658-B7BC595A22B5}" srcOrd="1" destOrd="0" presId="urn:microsoft.com/office/officeart/2005/8/layout/hProcess4"/>
    <dgm:cxn modelId="{AD7C3A74-CCC4-FA48-8AF3-D07404AEF817}" srcId="{D3816F67-E433-9C41-96FE-50AB0203DBD1}" destId="{F10138A4-43D8-B44E-87F5-A59DF0C5A699}" srcOrd="2" destOrd="0" parTransId="{628AB360-FA77-8E48-A118-FD8CEAB8E1F4}" sibTransId="{40372E59-B8DF-4041-84D2-BC21EB73F039}"/>
    <dgm:cxn modelId="{D4B41835-E7E1-1A45-A3A6-637FC9B63B81}" type="presOf" srcId="{D3816F67-E433-9C41-96FE-50AB0203DBD1}" destId="{4B300BAD-776D-7C4E-8476-364FB6CBDE40}" srcOrd="0" destOrd="0" presId="urn:microsoft.com/office/officeart/2005/8/layout/hProcess4"/>
    <dgm:cxn modelId="{5576D905-4D00-CD46-9D6C-5846FACC1858}" type="presOf" srcId="{E438B95C-1B8C-9F4C-9D10-FEF954980593}" destId="{393641A3-099E-3D44-BD37-46DC37BF6B8B}" srcOrd="0" destOrd="0" presId="urn:microsoft.com/office/officeart/2005/8/layout/hProcess4"/>
    <dgm:cxn modelId="{DD6399C1-A249-1849-8C0D-9A223BBBC490}" srcId="{F10138A4-43D8-B44E-87F5-A59DF0C5A699}" destId="{155A6E46-275B-0E41-A149-97C252E2D837}" srcOrd="0" destOrd="0" parTransId="{51EEEB71-5DEC-A74C-9E28-DFF2DAD705CF}" sibTransId="{0AD09DC5-755B-3B4F-A651-CEDED591090D}"/>
    <dgm:cxn modelId="{317ACE5C-3DD7-9B4A-B115-9FC477DD3625}" type="presOf" srcId="{8E21C537-3D7B-7A47-B240-0C9C0754FF2A}" destId="{F04F8AD6-C922-7849-AD46-B539C1231D6B}" srcOrd="0" destOrd="0" presId="urn:microsoft.com/office/officeart/2005/8/layout/hProcess4"/>
    <dgm:cxn modelId="{5266BAB3-E07A-224F-9EF1-E0901169F974}" type="presOf" srcId="{50FED7A6-B338-7E43-8819-E944612317D9}" destId="{EB4D8D9B-766D-6C46-ABB7-A97E37665E68}" srcOrd="1" destOrd="0" presId="urn:microsoft.com/office/officeart/2005/8/layout/hProcess4"/>
    <dgm:cxn modelId="{EFCF3922-C225-B44F-BD20-AF24846F9C38}" srcId="{6A4137A9-06DB-9944-9769-D9D2F951963E}" destId="{50FED7A6-B338-7E43-8819-E944612317D9}" srcOrd="0" destOrd="0" parTransId="{F24EF5CF-EDE7-D841-AE3E-DD35220E9D7B}" sibTransId="{82ED18B8-EB3A-4740-AB12-5875F7FD286D}"/>
    <dgm:cxn modelId="{1B2AC966-B741-384F-8575-A0B4602E6810}" type="presOf" srcId="{EA947FAE-8E9C-BE48-A87E-ED47D25D0FF7}" destId="{35F2E64A-BDA1-D445-AE88-D1584052A500}" srcOrd="0" destOrd="0" presId="urn:microsoft.com/office/officeart/2005/8/layout/hProcess4"/>
    <dgm:cxn modelId="{860A9289-62A2-9B49-BFDE-466ADD2D310A}" type="presOf" srcId="{155A6E46-275B-0E41-A149-97C252E2D837}" destId="{908BA3A0-E80A-C742-AFCE-0B326904A458}" srcOrd="1" destOrd="0" presId="urn:microsoft.com/office/officeart/2005/8/layout/hProcess4"/>
    <dgm:cxn modelId="{98D6DDD9-9129-D245-B280-0983A9B672DB}" type="presOf" srcId="{155A6E46-275B-0E41-A149-97C252E2D837}" destId="{3C77C72D-55EB-1748-B505-4B50D7D9A93B}" srcOrd="0" destOrd="0" presId="urn:microsoft.com/office/officeart/2005/8/layout/hProcess4"/>
    <dgm:cxn modelId="{A64B53CF-27E1-BE41-9AA5-1768E5EA750F}" srcId="{EA947FAE-8E9C-BE48-A87E-ED47D25D0FF7}" destId="{E438B95C-1B8C-9F4C-9D10-FEF954980593}" srcOrd="0" destOrd="0" parTransId="{48AD9985-674D-EE48-9E0D-F0CEA0AE2D5E}" sibTransId="{AA514233-7CE8-5940-A57A-49899295CEC9}"/>
    <dgm:cxn modelId="{CC0E3C81-FC8B-0941-BE58-224674CE01E2}" type="presOf" srcId="{DE8C3C91-44AD-4F42-8767-35234CBF4D97}" destId="{433CCDD5-29AF-4C4E-815C-ED9C6B777BBE}" srcOrd="0" destOrd="0" presId="urn:microsoft.com/office/officeart/2005/8/layout/hProcess4"/>
    <dgm:cxn modelId="{FF27A385-DCCA-3A46-9B0E-A9CEF9C6B964}" srcId="{D3816F67-E433-9C41-96FE-50AB0203DBD1}" destId="{EA947FAE-8E9C-BE48-A87E-ED47D25D0FF7}" srcOrd="1" destOrd="0" parTransId="{29D3D1A0-5C3D-5E4B-B8A4-AFB73F9E2818}" sibTransId="{8E21C537-3D7B-7A47-B240-0C9C0754FF2A}"/>
    <dgm:cxn modelId="{1EB0E283-68BB-4149-AE41-4171F7B69CC3}" srcId="{D3816F67-E433-9C41-96FE-50AB0203DBD1}" destId="{6A4137A9-06DB-9944-9769-D9D2F951963E}" srcOrd="0" destOrd="0" parTransId="{88716A1E-CA4F-6840-81A5-82B6D625EF5E}" sibTransId="{DE8C3C91-44AD-4F42-8767-35234CBF4D97}"/>
    <dgm:cxn modelId="{D12F5239-08A5-D047-9D28-74A1AD009E71}" type="presParOf" srcId="{4B300BAD-776D-7C4E-8476-364FB6CBDE40}" destId="{A198E6DA-1830-A649-9665-B8AE2F3919C5}" srcOrd="0" destOrd="0" presId="urn:microsoft.com/office/officeart/2005/8/layout/hProcess4"/>
    <dgm:cxn modelId="{2B2D8471-A2C6-8947-9C0E-93CB4040513C}" type="presParOf" srcId="{4B300BAD-776D-7C4E-8476-364FB6CBDE40}" destId="{74774AEA-1CB4-F64E-9405-487122F3AEE6}" srcOrd="1" destOrd="0" presId="urn:microsoft.com/office/officeart/2005/8/layout/hProcess4"/>
    <dgm:cxn modelId="{F413B1B1-79C5-BE47-972B-C7FD2B5B657B}" type="presParOf" srcId="{4B300BAD-776D-7C4E-8476-364FB6CBDE40}" destId="{D1D09CA7-CB3E-384C-B739-E3331AD07406}" srcOrd="2" destOrd="0" presId="urn:microsoft.com/office/officeart/2005/8/layout/hProcess4"/>
    <dgm:cxn modelId="{4DC4BC58-ACDF-4E41-A770-E5B3B0466F6D}" type="presParOf" srcId="{D1D09CA7-CB3E-384C-B739-E3331AD07406}" destId="{10E08F2E-0ED7-E845-95A4-3A93675E2126}" srcOrd="0" destOrd="0" presId="urn:microsoft.com/office/officeart/2005/8/layout/hProcess4"/>
    <dgm:cxn modelId="{906F587B-9F37-5B4E-95E2-C6093FFF2FB2}" type="presParOf" srcId="{10E08F2E-0ED7-E845-95A4-3A93675E2126}" destId="{ED35EF46-162E-4646-9813-07FC71308D49}" srcOrd="0" destOrd="0" presId="urn:microsoft.com/office/officeart/2005/8/layout/hProcess4"/>
    <dgm:cxn modelId="{CAB98DFD-40C4-9149-A8FF-D7283C765290}" type="presParOf" srcId="{10E08F2E-0ED7-E845-95A4-3A93675E2126}" destId="{18B06D72-E7EF-7C45-83DC-2968F8C0098F}" srcOrd="1" destOrd="0" presId="urn:microsoft.com/office/officeart/2005/8/layout/hProcess4"/>
    <dgm:cxn modelId="{9CD7A212-0284-A940-97C7-3DA4CCEB8FEE}" type="presParOf" srcId="{10E08F2E-0ED7-E845-95A4-3A93675E2126}" destId="{EB4D8D9B-766D-6C46-ABB7-A97E37665E68}" srcOrd="2" destOrd="0" presId="urn:microsoft.com/office/officeart/2005/8/layout/hProcess4"/>
    <dgm:cxn modelId="{965AD3AA-749F-4346-B260-4543D08E0FDE}" type="presParOf" srcId="{10E08F2E-0ED7-E845-95A4-3A93675E2126}" destId="{761C8AAA-4D68-5941-8D2B-7F30EFB1ADBE}" srcOrd="3" destOrd="0" presId="urn:microsoft.com/office/officeart/2005/8/layout/hProcess4"/>
    <dgm:cxn modelId="{10737A92-5A72-8B41-9AE9-58C3D2BE4406}" type="presParOf" srcId="{10E08F2E-0ED7-E845-95A4-3A93675E2126}" destId="{E71F9824-6AE7-6C44-A98A-F5CF87164433}" srcOrd="4" destOrd="0" presId="urn:microsoft.com/office/officeart/2005/8/layout/hProcess4"/>
    <dgm:cxn modelId="{0DD55782-03A7-BC4E-9687-F4F7285B6E43}" type="presParOf" srcId="{D1D09CA7-CB3E-384C-B739-E3331AD07406}" destId="{433CCDD5-29AF-4C4E-815C-ED9C6B777BBE}" srcOrd="1" destOrd="0" presId="urn:microsoft.com/office/officeart/2005/8/layout/hProcess4"/>
    <dgm:cxn modelId="{33E21B41-7DBB-DD4E-9DCB-0071C85748D5}" type="presParOf" srcId="{D1D09CA7-CB3E-384C-B739-E3331AD07406}" destId="{6E6E8AA3-4234-E342-8A8F-1E1EF25FCB72}" srcOrd="2" destOrd="0" presId="urn:microsoft.com/office/officeart/2005/8/layout/hProcess4"/>
    <dgm:cxn modelId="{59B8109C-CC10-944A-9DF2-B7D3D6DB0346}" type="presParOf" srcId="{6E6E8AA3-4234-E342-8A8F-1E1EF25FCB72}" destId="{884DB894-2DA9-5F41-A500-D5DBAABB5ADE}" srcOrd="0" destOrd="0" presId="urn:microsoft.com/office/officeart/2005/8/layout/hProcess4"/>
    <dgm:cxn modelId="{5C0F3A6F-7459-924C-8670-DD25FC34DC8C}" type="presParOf" srcId="{6E6E8AA3-4234-E342-8A8F-1E1EF25FCB72}" destId="{393641A3-099E-3D44-BD37-46DC37BF6B8B}" srcOrd="1" destOrd="0" presId="urn:microsoft.com/office/officeart/2005/8/layout/hProcess4"/>
    <dgm:cxn modelId="{568567EB-11D6-5148-B9AA-F054F8D260B6}" type="presParOf" srcId="{6E6E8AA3-4234-E342-8A8F-1E1EF25FCB72}" destId="{44B59054-75FA-094E-9658-B7BC595A22B5}" srcOrd="2" destOrd="0" presId="urn:microsoft.com/office/officeart/2005/8/layout/hProcess4"/>
    <dgm:cxn modelId="{A857D0A3-FA9B-8A4E-8A06-FD7CE8642A56}" type="presParOf" srcId="{6E6E8AA3-4234-E342-8A8F-1E1EF25FCB72}" destId="{35F2E64A-BDA1-D445-AE88-D1584052A500}" srcOrd="3" destOrd="0" presId="urn:microsoft.com/office/officeart/2005/8/layout/hProcess4"/>
    <dgm:cxn modelId="{93C9D94D-FEE3-5A4F-9542-780B77ABFB81}" type="presParOf" srcId="{6E6E8AA3-4234-E342-8A8F-1E1EF25FCB72}" destId="{F0B8128C-B8A8-EA41-8C5F-C449B9FEB5BB}" srcOrd="4" destOrd="0" presId="urn:microsoft.com/office/officeart/2005/8/layout/hProcess4"/>
    <dgm:cxn modelId="{CDE2AD7D-8ACC-3841-83B3-75E66A1897BB}" type="presParOf" srcId="{D1D09CA7-CB3E-384C-B739-E3331AD07406}" destId="{F04F8AD6-C922-7849-AD46-B539C1231D6B}" srcOrd="3" destOrd="0" presId="urn:microsoft.com/office/officeart/2005/8/layout/hProcess4"/>
    <dgm:cxn modelId="{3E19A74F-4046-7D44-861B-EAFD96E04298}" type="presParOf" srcId="{D1D09CA7-CB3E-384C-B739-E3331AD07406}" destId="{006A25B7-7241-0E40-AF1F-DC5C1717208C}" srcOrd="4" destOrd="0" presId="urn:microsoft.com/office/officeart/2005/8/layout/hProcess4"/>
    <dgm:cxn modelId="{D76F92E3-18F4-2742-A94F-DC9E7C2FCC24}" type="presParOf" srcId="{006A25B7-7241-0E40-AF1F-DC5C1717208C}" destId="{77B52B4F-FBC5-3249-9560-84383E31A5AA}" srcOrd="0" destOrd="0" presId="urn:microsoft.com/office/officeart/2005/8/layout/hProcess4"/>
    <dgm:cxn modelId="{FE41532D-F6CB-734F-80B5-C0E6F6C3131D}" type="presParOf" srcId="{006A25B7-7241-0E40-AF1F-DC5C1717208C}" destId="{3C77C72D-55EB-1748-B505-4B50D7D9A93B}" srcOrd="1" destOrd="0" presId="urn:microsoft.com/office/officeart/2005/8/layout/hProcess4"/>
    <dgm:cxn modelId="{F1E1D4D5-FF99-8C49-8D4B-A628C2E0F82D}" type="presParOf" srcId="{006A25B7-7241-0E40-AF1F-DC5C1717208C}" destId="{908BA3A0-E80A-C742-AFCE-0B326904A458}" srcOrd="2" destOrd="0" presId="urn:microsoft.com/office/officeart/2005/8/layout/hProcess4"/>
    <dgm:cxn modelId="{64BAB6E7-A7B3-9D4E-89EC-569F40118ED5}" type="presParOf" srcId="{006A25B7-7241-0E40-AF1F-DC5C1717208C}" destId="{7211256D-7626-2F40-A23A-1A85C3E21A0F}" srcOrd="3" destOrd="0" presId="urn:microsoft.com/office/officeart/2005/8/layout/hProcess4"/>
    <dgm:cxn modelId="{EE9C47A9-147A-8D45-A742-44C36E32A93A}" type="presParOf" srcId="{006A25B7-7241-0E40-AF1F-DC5C1717208C}" destId="{2DDB7F6F-1E90-FD41-B633-2005F911D199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DC606D-7EB5-EE46-9829-1EB2492D5869}">
      <dsp:nvSpPr>
        <dsp:cNvPr id="0" name=""/>
        <dsp:cNvSpPr/>
      </dsp:nvSpPr>
      <dsp:spPr>
        <a:xfrm>
          <a:off x="387209" y="15489"/>
          <a:ext cx="3018386" cy="120735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phenotype</a:t>
          </a:r>
          <a:endParaRPr lang="en-US" sz="2700" kern="1200" dirty="0"/>
        </a:p>
      </dsp:txBody>
      <dsp:txXfrm>
        <a:off x="990886" y="15489"/>
        <a:ext cx="1811032" cy="1207354"/>
      </dsp:txXfrm>
    </dsp:sp>
    <dsp:sp modelId="{1D25266B-588B-AB4E-820A-E47B470EF8E7}">
      <dsp:nvSpPr>
        <dsp:cNvPr id="0" name=""/>
        <dsp:cNvSpPr/>
      </dsp:nvSpPr>
      <dsp:spPr>
        <a:xfrm>
          <a:off x="3013205" y="104133"/>
          <a:ext cx="4074381" cy="100210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 category of humankind that shares certain distinctive physical traits</a:t>
          </a:r>
          <a:endParaRPr lang="en-US" sz="2000" kern="1200" dirty="0"/>
        </a:p>
      </dsp:txBody>
      <dsp:txXfrm>
        <a:off x="3514257" y="104133"/>
        <a:ext cx="3072277" cy="1002104"/>
      </dsp:txXfrm>
    </dsp:sp>
    <dsp:sp modelId="{ABE6B0D7-F3EB-AA46-9026-0A286B352760}">
      <dsp:nvSpPr>
        <dsp:cNvPr id="0" name=""/>
        <dsp:cNvSpPr/>
      </dsp:nvSpPr>
      <dsp:spPr>
        <a:xfrm>
          <a:off x="387209" y="1377892"/>
          <a:ext cx="3018386" cy="120735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socially constructed</a:t>
          </a:r>
          <a:endParaRPr lang="en-US" sz="2700" kern="1200" dirty="0"/>
        </a:p>
      </dsp:txBody>
      <dsp:txXfrm>
        <a:off x="990886" y="1377892"/>
        <a:ext cx="1811032" cy="1207354"/>
      </dsp:txXfrm>
    </dsp:sp>
    <dsp:sp modelId="{3B0BB2A3-0A64-194C-944E-9D623A37BA1E}">
      <dsp:nvSpPr>
        <dsp:cNvPr id="0" name=""/>
        <dsp:cNvSpPr/>
      </dsp:nvSpPr>
      <dsp:spPr>
        <a:xfrm>
          <a:off x="3013205" y="1480517"/>
          <a:ext cx="4074381" cy="100210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 class or kind of people unified by shared interests, habits, or characteristics </a:t>
          </a:r>
          <a:endParaRPr lang="en-US" sz="2000" kern="1200" dirty="0"/>
        </a:p>
      </dsp:txBody>
      <dsp:txXfrm>
        <a:off x="3514257" y="1480517"/>
        <a:ext cx="3072277" cy="10021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B06D72-E7EF-7C45-83DC-2968F8C0098F}">
      <dsp:nvSpPr>
        <dsp:cNvPr id="0" name=""/>
        <dsp:cNvSpPr/>
      </dsp:nvSpPr>
      <dsp:spPr>
        <a:xfrm>
          <a:off x="3348" y="1303182"/>
          <a:ext cx="2132357" cy="17587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Allowed individuals to self-identify with more than one race </a:t>
          </a:r>
          <a:endParaRPr lang="en-US" sz="1700" kern="1200" dirty="0"/>
        </a:p>
      </dsp:txBody>
      <dsp:txXfrm>
        <a:off x="43822" y="1343656"/>
        <a:ext cx="2051409" cy="1300926"/>
      </dsp:txXfrm>
    </dsp:sp>
    <dsp:sp modelId="{433CCDD5-29AF-4C4E-815C-ED9C6B777BBE}">
      <dsp:nvSpPr>
        <dsp:cNvPr id="0" name=""/>
        <dsp:cNvSpPr/>
      </dsp:nvSpPr>
      <dsp:spPr>
        <a:xfrm>
          <a:off x="1212119" y="1759564"/>
          <a:ext cx="2296192" cy="2296192"/>
        </a:xfrm>
        <a:prstGeom prst="leftCircularArrow">
          <a:avLst>
            <a:gd name="adj1" fmla="val 2915"/>
            <a:gd name="adj2" fmla="val 356685"/>
            <a:gd name="adj3" fmla="val 2132195"/>
            <a:gd name="adj4" fmla="val 9024489"/>
            <a:gd name="adj5" fmla="val 340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61C8AAA-4D68-5941-8D2B-7F30EFB1ADBE}">
      <dsp:nvSpPr>
        <dsp:cNvPr id="0" name=""/>
        <dsp:cNvSpPr/>
      </dsp:nvSpPr>
      <dsp:spPr>
        <a:xfrm>
          <a:off x="477205" y="2685056"/>
          <a:ext cx="1895428" cy="7537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U.S. 2000 Census</a:t>
          </a:r>
          <a:endParaRPr lang="en-US" sz="2300" kern="1200" dirty="0"/>
        </a:p>
      </dsp:txBody>
      <dsp:txXfrm>
        <a:off x="499282" y="2707133"/>
        <a:ext cx="1851274" cy="709595"/>
      </dsp:txXfrm>
    </dsp:sp>
    <dsp:sp modelId="{393641A3-099E-3D44-BD37-46DC37BF6B8B}">
      <dsp:nvSpPr>
        <dsp:cNvPr id="0" name=""/>
        <dsp:cNvSpPr/>
      </dsp:nvSpPr>
      <dsp:spPr>
        <a:xfrm>
          <a:off x="2691343" y="1303182"/>
          <a:ext cx="2132357" cy="17587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By 2010, all institutions were required to report using new race categories</a:t>
          </a:r>
          <a:endParaRPr lang="en-US" sz="1700" kern="1200" dirty="0"/>
        </a:p>
      </dsp:txBody>
      <dsp:txXfrm>
        <a:off x="2731817" y="1720531"/>
        <a:ext cx="2051409" cy="1300926"/>
      </dsp:txXfrm>
    </dsp:sp>
    <dsp:sp modelId="{F04F8AD6-C922-7849-AD46-B539C1231D6B}">
      <dsp:nvSpPr>
        <dsp:cNvPr id="0" name=""/>
        <dsp:cNvSpPr/>
      </dsp:nvSpPr>
      <dsp:spPr>
        <a:xfrm>
          <a:off x="3882344" y="240398"/>
          <a:ext cx="2568660" cy="2568660"/>
        </a:xfrm>
        <a:prstGeom prst="circularArrow">
          <a:avLst>
            <a:gd name="adj1" fmla="val 2606"/>
            <a:gd name="adj2" fmla="val 316556"/>
            <a:gd name="adj3" fmla="val 19507933"/>
            <a:gd name="adj4" fmla="val 12575511"/>
            <a:gd name="adj5" fmla="val 304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F2E64A-BDA1-D445-AE88-D1584052A500}">
      <dsp:nvSpPr>
        <dsp:cNvPr id="0" name=""/>
        <dsp:cNvSpPr/>
      </dsp:nvSpPr>
      <dsp:spPr>
        <a:xfrm>
          <a:off x="3165200" y="926307"/>
          <a:ext cx="1895428" cy="7537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IPEDS</a:t>
          </a:r>
          <a:endParaRPr lang="en-US" sz="2300" kern="1200" dirty="0"/>
        </a:p>
      </dsp:txBody>
      <dsp:txXfrm>
        <a:off x="3187277" y="948384"/>
        <a:ext cx="1851274" cy="709595"/>
      </dsp:txXfrm>
    </dsp:sp>
    <dsp:sp modelId="{3C77C72D-55EB-1748-B505-4B50D7D9A93B}">
      <dsp:nvSpPr>
        <dsp:cNvPr id="0" name=""/>
        <dsp:cNvSpPr/>
      </dsp:nvSpPr>
      <dsp:spPr>
        <a:xfrm>
          <a:off x="5379338" y="1303182"/>
          <a:ext cx="2132357" cy="17587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32385" rIns="32385" bIns="3238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In 2010, began using the “Two or More Races” category in reporting </a:t>
          </a:r>
          <a:endParaRPr lang="en-US" sz="1700" kern="1200" dirty="0"/>
        </a:p>
      </dsp:txBody>
      <dsp:txXfrm>
        <a:off x="5419812" y="1343656"/>
        <a:ext cx="2051409" cy="1300926"/>
      </dsp:txXfrm>
    </dsp:sp>
    <dsp:sp modelId="{7211256D-7626-2F40-A23A-1A85C3E21A0F}">
      <dsp:nvSpPr>
        <dsp:cNvPr id="0" name=""/>
        <dsp:cNvSpPr/>
      </dsp:nvSpPr>
      <dsp:spPr>
        <a:xfrm>
          <a:off x="5853195" y="2685056"/>
          <a:ext cx="1895428" cy="7537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IUPUI</a:t>
          </a:r>
          <a:endParaRPr lang="en-US" sz="2300" kern="1200" dirty="0"/>
        </a:p>
      </dsp:txBody>
      <dsp:txXfrm>
        <a:off x="5875272" y="2707133"/>
        <a:ext cx="1851274" cy="7095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1A00A45A-143F-014E-B71C-62AB0C0F0DC5}" type="datetimeFigureOut">
              <a:rPr lang="en-US" smtClean="0"/>
              <a:t>4/6/16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B4AD61B-90BF-8946-9859-55BD82121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909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2DD910E4-F747-994D-9EA6-DF0C9AC5BD76}" type="datetimeFigureOut">
              <a:rPr lang="en-US" smtClean="0"/>
              <a:t>4/6/16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2AF7740-18BE-A14F-B18B-3ECD47F85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0716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</a:t>
            </a:r>
            <a:r>
              <a:rPr lang="en-US" baseline="0" dirty="0" smtClean="0"/>
              <a:t> what is race? Depends on who you ask.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F7740-18BE-A14F-B18B-3ECD47F85D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07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simplicity</a:t>
            </a:r>
            <a:r>
              <a:rPr lang="en-US" baseline="0" dirty="0" smtClean="0"/>
              <a:t> sake, </a:t>
            </a:r>
            <a:r>
              <a:rPr lang="en-US" dirty="0" smtClean="0"/>
              <a:t>we </a:t>
            </a:r>
            <a:r>
              <a:rPr lang="en-US" baseline="0" dirty="0" smtClean="0"/>
              <a:t>will view race in our paper and presentation as outlined above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F7740-18BE-A14F-B18B-3ECD47F85D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1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longer forced to report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monoracially</a:t>
            </a:r>
            <a:r>
              <a:rPr lang="en-US" dirty="0" smtClean="0">
                <a:effectLst/>
              </a:rPr>
              <a:t>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F7740-18BE-A14F-B18B-3ECD47F85D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961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we</a:t>
            </a:r>
            <a:r>
              <a:rPr lang="en-US" baseline="0" dirty="0" smtClean="0"/>
              <a:t> did!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F7740-18BE-A14F-B18B-3ECD47F85D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439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F7740-18BE-A14F-B18B-3ECD47F85DD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530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2973232" y="1459360"/>
            <a:ext cx="6170768" cy="5398640"/>
          </a:xfrm>
        </p:spPr>
        <p:txBody>
          <a:bodyPr>
            <a:normAutofit/>
          </a:bodyPr>
          <a:lstStyle>
            <a:lvl1pPr marL="0" indent="0">
              <a:buNone/>
              <a:defRPr sz="1600" baseline="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Drag picture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2973232" y="428679"/>
            <a:ext cx="5576398" cy="602620"/>
          </a:xfrm>
        </p:spPr>
        <p:txBody>
          <a:bodyPr/>
          <a:lstStyle>
            <a:lvl1pPr>
              <a:defRPr b="0" i="0">
                <a:solidFill>
                  <a:srgbClr val="800000"/>
                </a:solidFill>
                <a:latin typeface="BentonSans Book"/>
                <a:cs typeface="BentonSans Book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3216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5844" y="1559442"/>
            <a:ext cx="2249669" cy="45667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INDIANA UNIVERSITY–PURDUE UNIVERSITY INDIANAPOLIS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367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71094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INDIANA UNIVERSITY–PURDUE UNIVERSITY INDIANAPOLIS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86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add ENGAGING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7796" y="1566334"/>
            <a:ext cx="7409003" cy="4275666"/>
          </a:xfrm>
        </p:spPr>
        <p:txBody>
          <a:bodyPr/>
          <a:lstStyle>
            <a:lvl1pPr>
              <a:defRPr b="0" i="0">
                <a:solidFill>
                  <a:schemeClr val="tx1"/>
                </a:solidFill>
                <a:latin typeface="BentonSans Book"/>
                <a:cs typeface="BentonSans Book"/>
              </a:defRPr>
            </a:lvl1pPr>
            <a:lvl2pPr>
              <a:defRPr b="0" i="0">
                <a:solidFill>
                  <a:schemeClr val="tx1"/>
                </a:solidFill>
                <a:latin typeface="BentonSans Book"/>
                <a:cs typeface="BentonSans Book"/>
              </a:defRPr>
            </a:lvl2pPr>
            <a:lvl3pPr>
              <a:defRPr b="0" i="0">
                <a:solidFill>
                  <a:schemeClr val="tx1"/>
                </a:solidFill>
                <a:latin typeface="BentonSans Book"/>
                <a:cs typeface="BentonSans Book"/>
              </a:defRPr>
            </a:lvl3pPr>
            <a:lvl4pPr>
              <a:defRPr b="0" i="0">
                <a:solidFill>
                  <a:schemeClr val="tx1"/>
                </a:solidFill>
                <a:latin typeface="BentonSans Book"/>
                <a:cs typeface="BentonSans Book"/>
              </a:defRPr>
            </a:lvl4pPr>
            <a:lvl5pPr>
              <a:defRPr b="0" i="0">
                <a:solidFill>
                  <a:schemeClr val="tx1"/>
                </a:solidFill>
                <a:latin typeface="BentonSans Book"/>
                <a:cs typeface="BentonSans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INDIANA UNIVERSITY–PURDUE UNIVERSITY INDIANAPOLIS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3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add ENGAGING text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INDIANA UNIVERSITY–PURDUE UNIVERSITY INDIANAPOLIS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1277796" y="1487488"/>
            <a:ext cx="7409003" cy="4319587"/>
          </a:xfrm>
        </p:spPr>
        <p:txBody>
          <a:bodyPr>
            <a:normAutofit/>
          </a:bodyPr>
          <a:lstStyle>
            <a:lvl1pPr>
              <a:defRPr sz="2400" b="0" i="0" baseline="0">
                <a:latin typeface="BentonSans Book"/>
                <a:cs typeface="BentonSans Book"/>
              </a:defRPr>
            </a:lvl1pPr>
          </a:lstStyle>
          <a:p>
            <a:r>
              <a:rPr lang="en-US" dirty="0" smtClean="0"/>
              <a:t>Drag your dynamic photo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442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INDIANA UNIVERSITY–PURDUE UNIVERSITY INDIANAPOLIS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1277797" y="1447800"/>
            <a:ext cx="5204124" cy="2091267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r>
              <a:rPr lang="en-US" dirty="0" smtClean="0"/>
              <a:t>Drag picture here</a:t>
            </a:r>
            <a:endParaRPr lang="en-US" dirty="0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5" hasCustomPrompt="1"/>
          </p:nvPr>
        </p:nvSpPr>
        <p:spPr>
          <a:xfrm>
            <a:off x="6611361" y="1447800"/>
            <a:ext cx="2074333" cy="2780251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r>
              <a:rPr lang="en-US" dirty="0" smtClean="0"/>
              <a:t>Drag picture here</a:t>
            </a:r>
            <a:endParaRPr lang="en-US" dirty="0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8" hasCustomPrompt="1"/>
          </p:nvPr>
        </p:nvSpPr>
        <p:spPr>
          <a:xfrm>
            <a:off x="1277796" y="3641942"/>
            <a:ext cx="1876103" cy="2260601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r>
              <a:rPr lang="en-US" dirty="0" smtClean="0"/>
              <a:t>Drag picture here</a:t>
            </a:r>
            <a:endParaRPr lang="en-US" dirty="0"/>
          </a:p>
        </p:txBody>
      </p:sp>
      <p:sp>
        <p:nvSpPr>
          <p:cNvPr id="13" name="Picture Placeholder 6"/>
          <p:cNvSpPr>
            <a:spLocks noGrp="1"/>
          </p:cNvSpPr>
          <p:nvPr>
            <p:ph type="pic" sz="quarter" idx="19" hasCustomPrompt="1"/>
          </p:nvPr>
        </p:nvSpPr>
        <p:spPr>
          <a:xfrm>
            <a:off x="3246409" y="4387009"/>
            <a:ext cx="5440391" cy="1515534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r>
              <a:rPr lang="en-US" dirty="0" smtClean="0"/>
              <a:t>Drag picture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271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744133"/>
            <a:ext cx="7315200" cy="18563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Abadi MT Condensed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INDIANA UNIVERSITY–PURDUE UNIVERSITY INDIANAPOLIS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53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7496" y="4406900"/>
            <a:ext cx="733930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7496" y="2906713"/>
            <a:ext cx="733930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INDIANA UNIVERSITY–PURDUE UNIVERSITY INDIANAPOLIS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41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605" y="274638"/>
            <a:ext cx="6820195" cy="108849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66605" y="1600200"/>
            <a:ext cx="31594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6378" y="1600200"/>
            <a:ext cx="349042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INDIANA UNIVERSITY–PURDUE UNIVERSITY INDIANAPOLIS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71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7796" y="1535113"/>
            <a:ext cx="3570092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Georgia"/>
                <a:cs typeface="Georgi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7796" y="2174875"/>
            <a:ext cx="35700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7285" y="1535113"/>
            <a:ext cx="3699516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Georgia"/>
                <a:cs typeface="Georgi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87284" y="2174875"/>
            <a:ext cx="36995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INDIANA UNIVERSITY–PURDUE UNIVERSITY INDIANAPOLIS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721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lid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53" y="274638"/>
            <a:ext cx="7416747" cy="1071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INDIANA UNIVERSITY–PURDUE UNIVERSITY INDIANAPOLIS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2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77797" y="274638"/>
            <a:ext cx="7409003" cy="1088495"/>
          </a:xfrm>
          <a:prstGeom prst="rect">
            <a:avLst/>
          </a:prstGeom>
          <a:effectLst>
            <a:outerShdw blurRad="50800" dist="25400" dir="6000000" algn="tl" rotWithShape="0">
              <a:srgbClr val="000000">
                <a:alpha val="37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add ENGAGING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7798" y="1566334"/>
            <a:ext cx="7409002" cy="4275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3168" y="6297083"/>
            <a:ext cx="40809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 spc="260">
                <a:solidFill>
                  <a:srgbClr val="66080F"/>
                </a:solidFill>
                <a:latin typeface="BentonSans Medium"/>
                <a:cs typeface="BentonSans Medium"/>
              </a:defRPr>
            </a:lvl1pPr>
          </a:lstStyle>
          <a:p>
            <a:r>
              <a:rPr lang="en-US" dirty="0" smtClean="0"/>
              <a:t>INDIANA UNIVERSITY–PURDUE UNIVERSITY INDIANAPOLIS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8138" y="6297083"/>
            <a:ext cx="8186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1">
                <a:solidFill>
                  <a:schemeClr val="tx2"/>
                </a:solidFill>
                <a:latin typeface="Arial"/>
              </a:defRPr>
            </a:lvl1pPr>
          </a:lstStyle>
          <a:p>
            <a:fld id="{A2CEE53A-19EC-654D-82C1-D215F6FEFF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457200" y="1566334"/>
            <a:ext cx="4055533" cy="4275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989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0" r:id="rId2"/>
    <p:sldLayoutId id="2147483660" r:id="rId3"/>
    <p:sldLayoutId id="2147483658" r:id="rId4"/>
    <p:sldLayoutId id="2147483649" r:id="rId5"/>
    <p:sldLayoutId id="2147483651" r:id="rId6"/>
    <p:sldLayoutId id="2147483652" r:id="rId7"/>
    <p:sldLayoutId id="2147483653" r:id="rId8"/>
    <p:sldLayoutId id="2147483654" r:id="rId9"/>
    <p:sldLayoutId id="2147483656" r:id="rId10"/>
    <p:sldLayoutId id="2147483657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tx1"/>
          </a:solidFill>
          <a:latin typeface="BentonSans Bold"/>
          <a:ea typeface="+mj-ea"/>
          <a:cs typeface="BentonSans Bold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b="0" i="0" kern="1200">
          <a:solidFill>
            <a:schemeClr val="tx1"/>
          </a:solidFill>
          <a:latin typeface="BentonSans Book"/>
          <a:ea typeface="+mn-ea"/>
          <a:cs typeface="BentonSans Book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BentonSans Regular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BentonSans Regular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BentonSans Regular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BentonSans Regula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chart" Target="../charts/char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chart" Target="../charts/char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chart" Target="../charts/char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716" y="1784763"/>
            <a:ext cx="6170768" cy="2930707"/>
          </a:xfrm>
        </p:spPr>
      </p:pic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2973232" y="116516"/>
            <a:ext cx="5957736" cy="2470360"/>
          </a:xfrm>
        </p:spPr>
        <p:txBody>
          <a:bodyPr>
            <a:noAutofit/>
          </a:bodyPr>
          <a:lstStyle/>
          <a:p>
            <a:pPr algn="ctr"/>
            <a:endParaRPr lang="en-US" sz="2100" dirty="0" smtClean="0">
              <a:solidFill>
                <a:schemeClr val="tx2"/>
              </a:solidFill>
              <a:latin typeface="BentonSansCond Light"/>
              <a:cs typeface="BentonSansCond Light"/>
            </a:endParaRPr>
          </a:p>
          <a:p>
            <a:pPr algn="ctr"/>
            <a:r>
              <a:rPr lang="en-US" sz="2100" dirty="0" smtClean="0">
                <a:solidFill>
                  <a:schemeClr val="tx2"/>
                </a:solidFill>
                <a:latin typeface="BentonSansCond Light"/>
                <a:cs typeface="BentonSansCond Light"/>
              </a:rPr>
              <a:t>Defining “Two or More Races”:</a:t>
            </a:r>
          </a:p>
          <a:p>
            <a:pPr algn="ctr"/>
            <a:r>
              <a:rPr lang="en-US" sz="2100" dirty="0" smtClean="0">
                <a:solidFill>
                  <a:schemeClr val="tx2"/>
                </a:solidFill>
                <a:latin typeface="BentonSansCond Light"/>
                <a:cs typeface="BentonSansCond Light"/>
              </a:rPr>
              <a:t>A Turbulent Journey</a:t>
            </a:r>
          </a:p>
          <a:p>
            <a:pPr algn="ctr"/>
            <a:endParaRPr lang="en-US" sz="2100" dirty="0">
              <a:solidFill>
                <a:schemeClr val="tx2"/>
              </a:solidFill>
              <a:latin typeface="BentonSansCond Light"/>
              <a:cs typeface="BentonSansCond Ligh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66716" y="4990011"/>
            <a:ext cx="627485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Robbie Janik - Assistant Director, Survey Research and Evaluation</a:t>
            </a:r>
          </a:p>
          <a:p>
            <a:pPr algn="ctr"/>
            <a:r>
              <a:rPr lang="en-US" sz="1600" dirty="0" smtClean="0"/>
              <a:t>Averie Hamilton - Graduate Assistant, SRE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sz="2000" dirty="0" smtClean="0"/>
              <a:t>Institutional Research and Decision Support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44018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or More Breakdown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693167" y="6297083"/>
            <a:ext cx="4301301" cy="365125"/>
          </a:xfrm>
        </p:spPr>
        <p:txBody>
          <a:bodyPr/>
          <a:lstStyle/>
          <a:p>
            <a:r>
              <a:rPr lang="en-US" dirty="0" smtClean="0"/>
              <a:t>INDIANA UNIVERSITY–PURDUE UNIVERSITY INDIANAPOLIS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500039"/>
              </p:ext>
            </p:extLst>
          </p:nvPr>
        </p:nvGraphicFramePr>
        <p:xfrm>
          <a:off x="1471749" y="1802675"/>
          <a:ext cx="7215053" cy="3855218"/>
        </p:xfrm>
        <a:graphic>
          <a:graphicData uri="http://schemas.openxmlformats.org/drawingml/2006/table">
            <a:tbl>
              <a:tblPr firstRow="1" firstCol="1" bandRow="1"/>
              <a:tblGrid>
                <a:gridCol w="2065923"/>
                <a:gridCol w="909982"/>
                <a:gridCol w="847969"/>
                <a:gridCol w="847969"/>
                <a:gridCol w="847272"/>
                <a:gridCol w="847969"/>
                <a:gridCol w="847969"/>
              </a:tblGrid>
              <a:tr h="348342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110C"/>
                    </a:solidFill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66080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 and Black</a:t>
                      </a:r>
                      <a:endParaRPr lang="en-US" sz="1100" b="1" dirty="0">
                        <a:solidFill>
                          <a:srgbClr val="66080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66080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 (27%)</a:t>
                      </a:r>
                      <a:endParaRPr lang="en-US" sz="1100" b="1" dirty="0">
                        <a:solidFill>
                          <a:srgbClr val="66080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66080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144 (29%)</a:t>
                      </a:r>
                      <a:endParaRPr lang="en-US" sz="1100" b="1" dirty="0">
                        <a:solidFill>
                          <a:srgbClr val="66080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66080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205 (30%)</a:t>
                      </a:r>
                      <a:endParaRPr lang="en-US" sz="1100" b="1" dirty="0">
                        <a:solidFill>
                          <a:srgbClr val="66080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66080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223 (31%)</a:t>
                      </a:r>
                      <a:endParaRPr lang="en-US" sz="1100" b="1" dirty="0">
                        <a:solidFill>
                          <a:srgbClr val="66080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66080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261 (33%)</a:t>
                      </a:r>
                      <a:endParaRPr lang="en-US" sz="1100" b="1" dirty="0">
                        <a:solidFill>
                          <a:srgbClr val="66080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66080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310 (36%)</a:t>
                      </a:r>
                      <a:endParaRPr lang="en-US" sz="1100" b="1" dirty="0">
                        <a:solidFill>
                          <a:srgbClr val="66080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66080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 and Asian</a:t>
                      </a:r>
                      <a:endParaRPr lang="en-US" sz="1100" b="1" dirty="0">
                        <a:solidFill>
                          <a:srgbClr val="66080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66080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 (24%)</a:t>
                      </a:r>
                      <a:endParaRPr lang="en-US" sz="1100" b="1" dirty="0">
                        <a:solidFill>
                          <a:srgbClr val="66080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66080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114 (23%)</a:t>
                      </a:r>
                      <a:endParaRPr lang="en-US" sz="1100" b="1" dirty="0">
                        <a:solidFill>
                          <a:srgbClr val="66080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66080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203 (29%)</a:t>
                      </a:r>
                      <a:endParaRPr lang="en-US" sz="1100" b="1">
                        <a:solidFill>
                          <a:srgbClr val="66080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66080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196 (27%)</a:t>
                      </a:r>
                      <a:endParaRPr lang="en-US" sz="1100" b="1">
                        <a:solidFill>
                          <a:srgbClr val="66080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66080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212 (27%)</a:t>
                      </a:r>
                      <a:endParaRPr lang="en-US" sz="1100" b="1" dirty="0">
                        <a:solidFill>
                          <a:srgbClr val="66080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66080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212 (25%)</a:t>
                      </a:r>
                      <a:endParaRPr lang="en-US" sz="1100" b="1">
                        <a:solidFill>
                          <a:srgbClr val="66080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66080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 and American </a:t>
                      </a:r>
                      <a:r>
                        <a:rPr lang="en-US" sz="1200" b="1" dirty="0" smtClean="0">
                          <a:solidFill>
                            <a:srgbClr val="66080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Indian/AK Native</a:t>
                      </a:r>
                      <a:endParaRPr lang="en-US" sz="1100" b="1" dirty="0">
                        <a:solidFill>
                          <a:srgbClr val="66080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66080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 (24%)</a:t>
                      </a:r>
                      <a:endParaRPr lang="en-US" sz="1100" b="1" dirty="0">
                        <a:solidFill>
                          <a:srgbClr val="66080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66080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119 (24%)</a:t>
                      </a:r>
                      <a:endParaRPr lang="en-US" sz="1100" b="1" dirty="0">
                        <a:solidFill>
                          <a:srgbClr val="66080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66080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 (19%)</a:t>
                      </a:r>
                      <a:endParaRPr lang="en-US" sz="1100" b="1" dirty="0">
                        <a:solidFill>
                          <a:srgbClr val="66080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66080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127 (18%)</a:t>
                      </a:r>
                      <a:endParaRPr lang="en-US" sz="1100" b="1" dirty="0">
                        <a:solidFill>
                          <a:srgbClr val="66080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66080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137 (17%)</a:t>
                      </a:r>
                      <a:endParaRPr lang="en-US" sz="1100" b="1" dirty="0">
                        <a:solidFill>
                          <a:srgbClr val="66080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66080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 (16%)</a:t>
                      </a:r>
                      <a:endParaRPr lang="en-US" sz="1100" b="1" dirty="0">
                        <a:solidFill>
                          <a:srgbClr val="66080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66080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200" b="1" dirty="0">
                        <a:solidFill>
                          <a:srgbClr val="66080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66080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75%</a:t>
                      </a:r>
                      <a:endParaRPr lang="en-US" sz="1200" b="1" dirty="0">
                        <a:solidFill>
                          <a:srgbClr val="66080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66080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76%</a:t>
                      </a:r>
                      <a:endParaRPr lang="en-US" sz="1200" b="1" dirty="0">
                        <a:solidFill>
                          <a:srgbClr val="66080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66080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78%</a:t>
                      </a:r>
                      <a:endParaRPr lang="en-US" sz="1200" b="1" dirty="0">
                        <a:solidFill>
                          <a:srgbClr val="66080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66080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76%</a:t>
                      </a:r>
                      <a:endParaRPr lang="en-US" sz="1200" b="1" dirty="0">
                        <a:solidFill>
                          <a:srgbClr val="66080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66080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77%</a:t>
                      </a:r>
                      <a:endParaRPr lang="en-US" sz="1200" b="1" dirty="0">
                        <a:solidFill>
                          <a:srgbClr val="66080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66080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77%</a:t>
                      </a:r>
                      <a:endParaRPr lang="en-US" sz="1200" b="1" dirty="0">
                        <a:solidFill>
                          <a:srgbClr val="66080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White, Black, American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Indian/AK Native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(4%)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(4%)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 (5%)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 (5%)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 (5%)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 (4%)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 &amp; American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Indian/AK Native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(6%)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(5%)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 (3%)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 (3%)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 (3%)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 (3%)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Asian and Native Hawaiian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(4%)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(4%)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(3%)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 (3%)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 (4%)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(5%)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 &amp; Asian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(2%)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(2%)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(3%)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(3%)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 (3%)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 (3%)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White, Asian, Native Hawaiian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(3%)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(3%)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 (3%)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(3%)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(2%)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(2%)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2 Races Selected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309 (91%)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450 (90%)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614 (89%)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635 (88%)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714 (90%)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764 (90%)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3 Races Selected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(8%)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 (8%)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 (10%)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 (11%)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 (9%)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 (9%)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Two or More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498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692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796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847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601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3406" y="274638"/>
            <a:ext cx="7924799" cy="10715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One-Year Retention Rates by Race/Ethnicity</a:t>
            </a:r>
            <a:endParaRPr lang="en-US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43794" y="6297083"/>
            <a:ext cx="4630308" cy="365125"/>
          </a:xfrm>
        </p:spPr>
        <p:txBody>
          <a:bodyPr/>
          <a:lstStyle/>
          <a:p>
            <a:r>
              <a:rPr lang="en-US" dirty="0" smtClean="0"/>
              <a:t>INDIANA UNIVERSITY–PURDUE UNIVERSITY INDIANAPOLIS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820445"/>
              </p:ext>
            </p:extLst>
          </p:nvPr>
        </p:nvGraphicFramePr>
        <p:xfrm>
          <a:off x="1907179" y="1672053"/>
          <a:ext cx="6400797" cy="2619000"/>
        </p:xfrm>
        <a:graphic>
          <a:graphicData uri="http://schemas.openxmlformats.org/drawingml/2006/table">
            <a:tbl>
              <a:tblPr firstRow="1" firstCol="1" bandRow="1"/>
              <a:tblGrid>
                <a:gridCol w="2182090"/>
                <a:gridCol w="843116"/>
                <a:gridCol w="842333"/>
                <a:gridCol w="843116"/>
                <a:gridCol w="843116"/>
                <a:gridCol w="847026"/>
              </a:tblGrid>
              <a:tr h="3570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</a:tr>
              <a:tr h="24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Black / African American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65%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66%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65%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</a:tr>
              <a:tr h="24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Asian American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91%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Native Hawaiian/Pacific Islander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2/3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1/1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2/2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5/7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1/1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</a:tr>
              <a:tr h="24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Hispanic / Latino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67%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73%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83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American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Indian/Alaska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Native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5/6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3/6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4/7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7/13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2/6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</a:tr>
              <a:tr h="24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Two or more races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59%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International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91%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87%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</a:tr>
              <a:tr h="24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White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07179" y="4276017"/>
            <a:ext cx="63224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Includes First-time Beginner &amp; Transfer Students </a:t>
            </a:r>
          </a:p>
          <a:p>
            <a:r>
              <a:rPr lang="en-US" sz="1000" dirty="0" smtClean="0"/>
              <a:t>Includes Full-time &amp; Part-time</a:t>
            </a:r>
          </a:p>
          <a:p>
            <a:r>
              <a:rPr lang="en-US" sz="1000" dirty="0" smtClean="0"/>
              <a:t>Includes Bachelor &amp; Associate Degree Seeking Students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627168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3406" y="274638"/>
            <a:ext cx="7924799" cy="58751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One-Year Retention Rates by Race/Ethnicity</a:t>
            </a:r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43794" y="6297083"/>
            <a:ext cx="4630308" cy="365125"/>
          </a:xfrm>
        </p:spPr>
        <p:txBody>
          <a:bodyPr/>
          <a:lstStyle/>
          <a:p>
            <a:r>
              <a:rPr lang="en-US" dirty="0" smtClean="0"/>
              <a:t>INDIANA UNIVERSITY–PURDUE UNIVERSITY INDIANAPOLIS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92588"/>
              </p:ext>
            </p:extLst>
          </p:nvPr>
        </p:nvGraphicFramePr>
        <p:xfrm>
          <a:off x="1838995" y="4557554"/>
          <a:ext cx="6400797" cy="1725245"/>
        </p:xfrm>
        <a:graphic>
          <a:graphicData uri="http://schemas.openxmlformats.org/drawingml/2006/table">
            <a:tbl>
              <a:tblPr firstRow="1" firstCol="1" bandRow="1"/>
              <a:tblGrid>
                <a:gridCol w="2182090"/>
                <a:gridCol w="843116"/>
                <a:gridCol w="842333"/>
                <a:gridCol w="843116"/>
                <a:gridCol w="843116"/>
                <a:gridCol w="847026"/>
              </a:tblGrid>
              <a:tr h="3366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</a:tr>
              <a:tr h="2314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Black / African American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65%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66%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65%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</a:tr>
              <a:tr h="2314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Asian American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91%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14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Hispanic / Latino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67%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73%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</a:tr>
              <a:tr h="2314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Two or more races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59%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4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International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91%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87%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</a:tr>
              <a:tr h="2314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White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4314807"/>
              </p:ext>
            </p:extLst>
          </p:nvPr>
        </p:nvGraphicFramePr>
        <p:xfrm>
          <a:off x="1247502" y="863809"/>
          <a:ext cx="7800703" cy="3640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8646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3406" y="161426"/>
            <a:ext cx="7924799" cy="848768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Two or More Races One-Year Retention Rates</a:t>
            </a:r>
            <a:endParaRPr lang="en-US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74423" y="6456383"/>
            <a:ext cx="4499679" cy="205825"/>
          </a:xfrm>
        </p:spPr>
        <p:txBody>
          <a:bodyPr/>
          <a:lstStyle/>
          <a:p>
            <a:r>
              <a:rPr lang="en-US" dirty="0" smtClean="0"/>
              <a:t>INDIANA UNIVERSITY–PURDUE UNIVERSITY INDIANAPOLIS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567222"/>
              </p:ext>
            </p:extLst>
          </p:nvPr>
        </p:nvGraphicFramePr>
        <p:xfrm>
          <a:off x="1779203" y="1227916"/>
          <a:ext cx="6609804" cy="1093391"/>
        </p:xfrm>
        <a:graphic>
          <a:graphicData uri="http://schemas.openxmlformats.org/drawingml/2006/table">
            <a:tbl>
              <a:tblPr firstRow="1" firstCol="1" bandRow="1"/>
              <a:tblGrid>
                <a:gridCol w="2136085"/>
                <a:gridCol w="744584"/>
                <a:gridCol w="743893"/>
                <a:gridCol w="744584"/>
                <a:gridCol w="744584"/>
                <a:gridCol w="748037"/>
                <a:gridCol w="748037"/>
              </a:tblGrid>
              <a:tr h="3570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Overall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</a:tr>
              <a:tr h="24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Black / African American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65%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66%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</a:tr>
              <a:tr h="24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White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Two or More (Black/White)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51% 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(n=51)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68% 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(n=56)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53%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(n=79)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61%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(n=75)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63%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(n=78)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6029081"/>
              </p:ext>
            </p:extLst>
          </p:nvPr>
        </p:nvGraphicFramePr>
        <p:xfrm>
          <a:off x="1779204" y="2606144"/>
          <a:ext cx="6609804" cy="3690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9571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3406" y="274638"/>
            <a:ext cx="7924799" cy="88360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Two or More Races One-Year Retention Rates</a:t>
            </a:r>
            <a:endParaRPr lang="en-US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61509" y="6297083"/>
            <a:ext cx="4412593" cy="365125"/>
          </a:xfrm>
        </p:spPr>
        <p:txBody>
          <a:bodyPr/>
          <a:lstStyle/>
          <a:p>
            <a:r>
              <a:rPr lang="en-US" dirty="0" smtClean="0"/>
              <a:t>INDIANA UNIVERSITY–PURDUE UNIVERSITY INDIANAPOLIS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876635"/>
              </p:ext>
            </p:extLst>
          </p:nvPr>
        </p:nvGraphicFramePr>
        <p:xfrm>
          <a:off x="1698172" y="1180020"/>
          <a:ext cx="6609804" cy="1093391"/>
        </p:xfrm>
        <a:graphic>
          <a:graphicData uri="http://schemas.openxmlformats.org/drawingml/2006/table">
            <a:tbl>
              <a:tblPr firstRow="1" firstCol="1" bandRow="1"/>
              <a:tblGrid>
                <a:gridCol w="2136085"/>
                <a:gridCol w="744584"/>
                <a:gridCol w="743893"/>
                <a:gridCol w="744584"/>
                <a:gridCol w="744584"/>
                <a:gridCol w="748037"/>
                <a:gridCol w="748037"/>
              </a:tblGrid>
              <a:tr h="3570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Overall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</a:tr>
              <a:tr h="24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Asian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</a:tr>
              <a:tr h="24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White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Two or More (Asian/White)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70%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(n=30)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76%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(n=33)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63%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(n=94)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75%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(n=52)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72%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(n=53)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4881280"/>
              </p:ext>
            </p:extLst>
          </p:nvPr>
        </p:nvGraphicFramePr>
        <p:xfrm>
          <a:off x="1698172" y="2473234"/>
          <a:ext cx="6609804" cy="3823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5805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3406" y="274638"/>
            <a:ext cx="7924799" cy="10715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Two or More Races One-Year Retention Rates</a:t>
            </a:r>
            <a:endParaRPr lang="en-US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INDIANA UNIVERSITY–PURDUE UNIVERSITY INDIANAPOLIS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304260"/>
              </p:ext>
            </p:extLst>
          </p:nvPr>
        </p:nvGraphicFramePr>
        <p:xfrm>
          <a:off x="1698171" y="1628510"/>
          <a:ext cx="6609805" cy="1576243"/>
        </p:xfrm>
        <a:graphic>
          <a:graphicData uri="http://schemas.openxmlformats.org/drawingml/2006/table">
            <a:tbl>
              <a:tblPr firstRow="1" firstCol="1" bandRow="1"/>
              <a:tblGrid>
                <a:gridCol w="2188512"/>
                <a:gridCol w="735859"/>
                <a:gridCol w="735176"/>
                <a:gridCol w="735859"/>
                <a:gridCol w="735859"/>
                <a:gridCol w="739270"/>
                <a:gridCol w="739270"/>
              </a:tblGrid>
              <a:tr h="4540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Overall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</a:tr>
              <a:tr h="3121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American Indian/Alaska Native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5/6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4/7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7/13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2/6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</a:tr>
              <a:tr h="3121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White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70%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978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Two or More (American Indian/ AK Native/White)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57%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(n=42)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76%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(n=46)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63%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(n=31)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75%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(n=35)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72%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(n=32)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7153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53" y="274638"/>
            <a:ext cx="7416747" cy="709431"/>
          </a:xfrm>
        </p:spPr>
        <p:txBody>
          <a:bodyPr>
            <a:normAutofit fontScale="90000"/>
          </a:bodyPr>
          <a:lstStyle/>
          <a:p>
            <a:r>
              <a:rPr lang="en-US" dirty="0"/>
              <a:t>Two or More Races One-Year Retention </a:t>
            </a:r>
            <a:r>
              <a:rPr lang="en-US" dirty="0" smtClean="0"/>
              <a:t>Rates - Review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87337" y="6583680"/>
            <a:ext cx="4586765" cy="78528"/>
          </a:xfrm>
        </p:spPr>
        <p:txBody>
          <a:bodyPr/>
          <a:lstStyle/>
          <a:p>
            <a:r>
              <a:rPr lang="en-US" dirty="0" smtClean="0"/>
              <a:t>INDIANA UNIVERSITY–PURDUE UNIVERSITY INDIANAPOLIS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813729"/>
              </p:ext>
            </p:extLst>
          </p:nvPr>
        </p:nvGraphicFramePr>
        <p:xfrm>
          <a:off x="1698172" y="1199845"/>
          <a:ext cx="6609804" cy="1730203"/>
        </p:xfrm>
        <a:graphic>
          <a:graphicData uri="http://schemas.openxmlformats.org/drawingml/2006/table">
            <a:tbl>
              <a:tblPr firstRow="1" firstCol="1" bandRow="1"/>
              <a:tblGrid>
                <a:gridCol w="2136085"/>
                <a:gridCol w="744584"/>
                <a:gridCol w="743893"/>
                <a:gridCol w="744584"/>
                <a:gridCol w="744584"/>
                <a:gridCol w="748037"/>
                <a:gridCol w="748037"/>
              </a:tblGrid>
              <a:tr h="3570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Overall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</a:tr>
              <a:tr h="24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Two or More (Asian/White)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70%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(n=30)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76%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(n=33)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63%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(n=94)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75%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(n=52)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72%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(n=53)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</a:tr>
              <a:tr h="24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Two or More (Black/White)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51% 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(n=51)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68% 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(n=56)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53%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(n=79)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61%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(n=75)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63%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(n=78)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Two or More (American Indian/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Alaska Native/White)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57%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(n=42)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76%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(n=46)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63%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(n=31)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75%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(n=35)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72%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(n=32)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</a:tr>
              <a:tr h="24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Two or More (Other combos)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62%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(n=29)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71%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(n=34)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75%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(n=47)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69%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(n=55)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64%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(n=45)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Two</a:t>
                      </a:r>
                      <a:r>
                        <a:rPr lang="en-US" sz="12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or More (All)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59%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67%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62%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68%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65%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2132842"/>
              </p:ext>
            </p:extLst>
          </p:nvPr>
        </p:nvGraphicFramePr>
        <p:xfrm>
          <a:off x="1809954" y="2930100"/>
          <a:ext cx="6586538" cy="3549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8542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53" y="274638"/>
            <a:ext cx="7416747" cy="85747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Latino(a) Students</a:t>
            </a:r>
            <a:endParaRPr lang="en-US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70217" y="6297083"/>
            <a:ext cx="4403885" cy="365125"/>
          </a:xfrm>
        </p:spPr>
        <p:txBody>
          <a:bodyPr/>
          <a:lstStyle/>
          <a:p>
            <a:r>
              <a:rPr lang="en-US" dirty="0" smtClean="0"/>
              <a:t>INDIANA UNIVERSITY–PURDUE UNIVERSITY INDIANAPOLIS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60609" y="1354909"/>
            <a:ext cx="6435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Student automatically coded as Hispanic/Latino if that box is checked, even if identify with other races.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270465"/>
              </p:ext>
            </p:extLst>
          </p:nvPr>
        </p:nvGraphicFramePr>
        <p:xfrm>
          <a:off x="1698172" y="2262291"/>
          <a:ext cx="6609804" cy="1239305"/>
        </p:xfrm>
        <a:graphic>
          <a:graphicData uri="http://schemas.openxmlformats.org/drawingml/2006/table">
            <a:tbl>
              <a:tblPr firstRow="1" firstCol="1" bandRow="1"/>
              <a:tblGrid>
                <a:gridCol w="2136085"/>
                <a:gridCol w="744584"/>
                <a:gridCol w="743893"/>
                <a:gridCol w="744584"/>
                <a:gridCol w="744584"/>
                <a:gridCol w="748037"/>
                <a:gridCol w="748037"/>
              </a:tblGrid>
              <a:tr h="3570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</a:tr>
              <a:tr h="24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Only Latino(a)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68%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56%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52%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48%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</a:tr>
              <a:tr h="24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Has at least 2 races checked including Latino(a)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40%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44%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52%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Latino(a) Undergraduates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777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895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1076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1181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1269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1349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998428"/>
              </p:ext>
            </p:extLst>
          </p:nvPr>
        </p:nvGraphicFramePr>
        <p:xfrm>
          <a:off x="1698172" y="3642599"/>
          <a:ext cx="6609804" cy="2121566"/>
        </p:xfrm>
        <a:graphic>
          <a:graphicData uri="http://schemas.openxmlformats.org/drawingml/2006/table">
            <a:tbl>
              <a:tblPr firstRow="1" firstCol="1" bandRow="1"/>
              <a:tblGrid>
                <a:gridCol w="2136085"/>
                <a:gridCol w="744584"/>
                <a:gridCol w="743893"/>
                <a:gridCol w="744584"/>
                <a:gridCol w="744584"/>
                <a:gridCol w="748037"/>
                <a:gridCol w="748037"/>
              </a:tblGrid>
              <a:tr h="3570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</a:tr>
              <a:tr h="24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 and Latino(a)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179 (72%)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263 (74%)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368 (77%)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438 (78%)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529 (80%)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613 (82%)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</a:tr>
              <a:tr h="24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 and Latino(a)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 (11%)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 (12%)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 (11%)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 (10%)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 (9%)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 (7%)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White, American Indian/AK Native, Latino(a)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(5%)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(4%)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(3%)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(3%)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(2%)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(2%)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</a:tr>
              <a:tr h="24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White, Black, Latino(a)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(2%)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(2%)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(3%)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(3%)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(3%)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 (3%)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American Indian/AK</a:t>
                      </a:r>
                      <a:r>
                        <a:rPr lang="en-US" sz="12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Native and Latino(a)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(4%)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(4%)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(2%)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(2%)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(2%)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(2%)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</a:tr>
              <a:tr h="24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“Two or More” Latino(a)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248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356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479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563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659</a:t>
                      </a: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747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8811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53" y="326890"/>
            <a:ext cx="7416747" cy="1071562"/>
          </a:xfrm>
        </p:spPr>
        <p:txBody>
          <a:bodyPr>
            <a:noAutofit/>
          </a:bodyPr>
          <a:lstStyle/>
          <a:p>
            <a:r>
              <a:rPr lang="en-US" sz="3200" dirty="0"/>
              <a:t>Latino(a) </a:t>
            </a:r>
            <a:r>
              <a:rPr lang="en-US" sz="3200" dirty="0" smtClean="0"/>
              <a:t>Students – One Year Retention Rates</a:t>
            </a:r>
            <a:endParaRPr lang="en-US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74720" y="6297083"/>
            <a:ext cx="4299382" cy="365125"/>
          </a:xfrm>
        </p:spPr>
        <p:txBody>
          <a:bodyPr/>
          <a:lstStyle/>
          <a:p>
            <a:r>
              <a:rPr lang="en-US" dirty="0" smtClean="0"/>
              <a:t>INDIANA UNIVERSITY–PURDUE UNIVERSITY INDIANAPOLIS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079513"/>
              </p:ext>
            </p:extLst>
          </p:nvPr>
        </p:nvGraphicFramePr>
        <p:xfrm>
          <a:off x="1541418" y="1514160"/>
          <a:ext cx="6827519" cy="1338840"/>
        </p:xfrm>
        <a:graphic>
          <a:graphicData uri="http://schemas.openxmlformats.org/drawingml/2006/table">
            <a:tbl>
              <a:tblPr firstRow="1" firstCol="1" bandRow="1"/>
              <a:tblGrid>
                <a:gridCol w="1881051"/>
                <a:gridCol w="837765"/>
                <a:gridCol w="837765"/>
                <a:gridCol w="837765"/>
                <a:gridCol w="837765"/>
                <a:gridCol w="837765"/>
                <a:gridCol w="757643"/>
              </a:tblGrid>
              <a:tr h="3570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Overall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</a:tr>
              <a:tr h="24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Only Latino(a)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62%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(n=101)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74%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(n=148)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62%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(n=174)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70%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(n=198)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72%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(n=163)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</a:tr>
              <a:tr h="24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White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and Latino(a)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72%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(n=57)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70%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(n=82)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72%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(n=120)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79%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(n=151)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73%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(n=160)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 two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or more Latino(a)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61%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(n=23)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70%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(n=30)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77%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(n=34)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67%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(n=36)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71% </a:t>
                      </a:r>
                      <a:r>
                        <a:rPr kumimoji="0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(n=34)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</a:tr>
              <a:tr h="245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Latino(a)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65%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72%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67%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73%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72%</a:t>
                      </a: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71%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4720014"/>
              </p:ext>
            </p:extLst>
          </p:nvPr>
        </p:nvGraphicFramePr>
        <p:xfrm>
          <a:off x="1541417" y="2916487"/>
          <a:ext cx="6827519" cy="3380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1268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Discussion: Rise in “Two or More”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7796" y="1566333"/>
            <a:ext cx="7409003" cy="4977586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U.S. Census 2000 and 2010: 18-24 is the age group most likely to indicate “Two or More Races”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Our data also show a steady rise in the “Two or More” 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Could communicate actual increase in mixed</a:t>
            </a:r>
            <a:r>
              <a:rPr lang="en-US" dirty="0"/>
              <a:t>-</a:t>
            </a:r>
            <a:r>
              <a:rPr lang="en-US" dirty="0" smtClean="0"/>
              <a:t>race population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More likely attributable to: </a:t>
            </a:r>
          </a:p>
          <a:p>
            <a:pPr marL="1257300" lvl="1" indent="-514350">
              <a:buFont typeface="Arial"/>
              <a:buAutoNum type="arabicParenBoth"/>
            </a:pPr>
            <a:r>
              <a:rPr lang="en-US" dirty="0" smtClean="0"/>
              <a:t>Youth being raised in a society that increasingly espouses the virtues of diversity</a:t>
            </a:r>
            <a:r>
              <a:rPr lang="en-US" baseline="30000" dirty="0" smtClean="0"/>
              <a:t>1</a:t>
            </a:r>
            <a:endParaRPr lang="en-US" dirty="0"/>
          </a:p>
          <a:p>
            <a:pPr marL="1257300" lvl="1" indent="-514350">
              <a:buFont typeface="Arial"/>
              <a:buAutoNum type="arabicParenBoth"/>
            </a:pPr>
            <a:r>
              <a:rPr lang="en-US" dirty="0" smtClean="0"/>
              <a:t>Youth make efforts </a:t>
            </a:r>
            <a:r>
              <a:rPr lang="en-US" dirty="0"/>
              <a:t>to stress the legitimacy of multi-racial </a:t>
            </a:r>
            <a:r>
              <a:rPr lang="en-US" dirty="0" smtClean="0"/>
              <a:t>identity</a:t>
            </a:r>
            <a:r>
              <a:rPr lang="en-US" baseline="30000" dirty="0" smtClean="0"/>
              <a:t>1</a:t>
            </a:r>
            <a:endParaRPr lang="en-US" dirty="0"/>
          </a:p>
          <a:p>
            <a:pPr marL="1257300" lvl="1" indent="-514350">
              <a:buFont typeface="Arial"/>
              <a:buAutoNum type="arabicParenBoth"/>
            </a:pPr>
            <a:r>
              <a:rPr lang="en-US" dirty="0" smtClean="0"/>
              <a:t>Age groups </a:t>
            </a:r>
            <a:r>
              <a:rPr lang="en-US" dirty="0"/>
              <a:t>disagree about how recently mixed one must be to report being </a:t>
            </a:r>
            <a:r>
              <a:rPr lang="en-US" dirty="0" smtClean="0"/>
              <a:t>multiracial </a:t>
            </a:r>
            <a:r>
              <a:rPr lang="en-US" baseline="30000" dirty="0" smtClean="0"/>
              <a:t>2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700" baseline="30000" dirty="0"/>
              <a:t>1</a:t>
            </a:r>
            <a:r>
              <a:rPr lang="en-US" sz="1700" dirty="0" smtClean="0"/>
              <a:t>Harris </a:t>
            </a:r>
            <a:r>
              <a:rPr lang="en-US" sz="1700" dirty="0"/>
              <a:t>&amp; Sims, </a:t>
            </a:r>
            <a:r>
              <a:rPr lang="en-US" sz="1700" dirty="0" smtClean="0"/>
              <a:t>2002</a:t>
            </a:r>
          </a:p>
          <a:p>
            <a:r>
              <a:rPr lang="en-US" sz="1700" baseline="30000" dirty="0" smtClean="0"/>
              <a:t>2</a:t>
            </a:r>
            <a:r>
              <a:rPr lang="en-US" sz="1700" dirty="0" smtClean="0"/>
              <a:t> Nobles</a:t>
            </a:r>
            <a:r>
              <a:rPr lang="en-US" sz="1700" dirty="0"/>
              <a:t>, </a:t>
            </a:r>
            <a:r>
              <a:rPr lang="en-US" sz="1700" dirty="0" smtClean="0"/>
              <a:t>2000; </a:t>
            </a:r>
            <a:r>
              <a:rPr lang="en-US" sz="1700" dirty="0"/>
              <a:t>OMB, </a:t>
            </a:r>
            <a:r>
              <a:rPr lang="en-US" sz="1700" dirty="0" smtClean="0"/>
              <a:t>1997</a:t>
            </a:r>
            <a:endParaRPr lang="en-US" sz="17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96343" y="6297083"/>
            <a:ext cx="4377759" cy="365125"/>
          </a:xfrm>
        </p:spPr>
        <p:txBody>
          <a:bodyPr/>
          <a:lstStyle/>
          <a:p>
            <a:r>
              <a:rPr lang="en-US" dirty="0" smtClean="0"/>
              <a:t>INDIANA UNIVERSITY–PURDUE UNIVERSITY INDIANAPOLIS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78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7796" y="4089242"/>
            <a:ext cx="7409003" cy="1889726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</a:t>
            </a:r>
            <a:r>
              <a:rPr lang="en-US" dirty="0" smtClean="0"/>
              <a:t>luid concept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Consequentially, accurately </a:t>
            </a:r>
            <a:r>
              <a:rPr lang="en-US" dirty="0"/>
              <a:t>counting the multiple race population is a complex exercise (Jones &amp; Bullock, 2013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INDIANA UNIVERSITY–PURDUE UNIVERSITY INDIANAPOLIS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1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790286328"/>
              </p:ext>
            </p:extLst>
          </p:nvPr>
        </p:nvGraphicFramePr>
        <p:xfrm>
          <a:off x="1276186" y="1363071"/>
          <a:ext cx="7474796" cy="25867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63857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Disproves </a:t>
            </a:r>
            <a:r>
              <a:rPr lang="en-US" dirty="0" err="1" smtClean="0"/>
              <a:t>Hutnik’s</a:t>
            </a:r>
            <a:r>
              <a:rPr lang="en-US" dirty="0" smtClean="0"/>
              <a:t> 1986 theory- those </a:t>
            </a:r>
            <a:r>
              <a:rPr lang="en-US" dirty="0"/>
              <a:t>belonging </a:t>
            </a:r>
            <a:r>
              <a:rPr lang="en-US" dirty="0" smtClean="0"/>
              <a:t>to like “Two </a:t>
            </a:r>
            <a:r>
              <a:rPr lang="en-US" dirty="0"/>
              <a:t>or More </a:t>
            </a:r>
            <a:r>
              <a:rPr lang="en-US" dirty="0" smtClean="0"/>
              <a:t>Races” behave most like </a:t>
            </a:r>
            <a:r>
              <a:rPr lang="en-US" dirty="0"/>
              <a:t>individuals from the high status, dominant majority group </a:t>
            </a:r>
            <a:endParaRPr lang="en-US" dirty="0" smtClean="0"/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Asian</a:t>
            </a:r>
            <a:r>
              <a:rPr lang="en-US" dirty="0" smtClean="0"/>
              <a:t>/white </a:t>
            </a:r>
            <a:r>
              <a:rPr lang="en-US" dirty="0" smtClean="0"/>
              <a:t>retention rates are closest to </a:t>
            </a:r>
            <a:r>
              <a:rPr lang="en-US" dirty="0" smtClean="0"/>
              <a:t>white</a:t>
            </a:r>
            <a:endParaRPr lang="en-US" dirty="0" smtClean="0"/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Black/African American</a:t>
            </a:r>
            <a:r>
              <a:rPr lang="en-US" dirty="0" smtClean="0"/>
              <a:t>/white </a:t>
            </a:r>
            <a:r>
              <a:rPr lang="en-US" dirty="0" smtClean="0"/>
              <a:t>rates are closest to Black/African American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INDIANA UNIVERSITY–PURDUE UNIVERSITY INDIANAPOLIS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062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Discussion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Are all “two or more races” created equal?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Data demonstrates they behave differently (e.g., retention rates)</a:t>
            </a:r>
            <a:endParaRPr lang="en-US" dirty="0"/>
          </a:p>
          <a:p>
            <a:endParaRPr lang="en-US" dirty="0" smtClean="0"/>
          </a:p>
          <a:p>
            <a:pPr lvl="1" indent="0">
              <a:buNone/>
            </a:pPr>
            <a:endParaRPr lang="en-US" dirty="0" smtClean="0"/>
          </a:p>
          <a:p>
            <a:pPr marL="120015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93706" y="6297083"/>
            <a:ext cx="4480396" cy="365125"/>
          </a:xfrm>
        </p:spPr>
        <p:txBody>
          <a:bodyPr/>
          <a:lstStyle/>
          <a:p>
            <a:r>
              <a:rPr lang="en-US" dirty="0" smtClean="0"/>
              <a:t>INDIANA UNIVERSITY–PURDUE UNIVERSITY INDIANAPOLIS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542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800" y="1566863"/>
            <a:ext cx="4275137" cy="4275137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96343" y="6297083"/>
            <a:ext cx="4377759" cy="365125"/>
          </a:xfrm>
        </p:spPr>
        <p:txBody>
          <a:bodyPr/>
          <a:lstStyle/>
          <a:p>
            <a:r>
              <a:rPr lang="en-US" dirty="0" smtClean="0"/>
              <a:t>INDIANA UNIVERSITY–PURDUE UNIVERSITY INDIANAPOLIS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80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i="1" dirty="0"/>
              <a:t>E</a:t>
            </a:r>
            <a:r>
              <a:rPr lang="en-US" i="1" dirty="0" smtClean="0"/>
              <a:t>xpressed </a:t>
            </a:r>
            <a:r>
              <a:rPr lang="en-US" i="1" dirty="0"/>
              <a:t>racial </a:t>
            </a:r>
            <a:r>
              <a:rPr lang="en-US" i="1" dirty="0" smtClean="0"/>
              <a:t>identities- </a:t>
            </a:r>
            <a:r>
              <a:rPr lang="en-US" dirty="0" smtClean="0"/>
              <a:t>the words </a:t>
            </a:r>
            <a:r>
              <a:rPr lang="en-US" dirty="0"/>
              <a:t>and actions (e.g., races reported on official documents) that convey beliefs about an individual’s race </a:t>
            </a:r>
            <a:r>
              <a:rPr lang="en-US" sz="2400" dirty="0"/>
              <a:t>(Harris &amp; Sims, 2002)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INDIANA UNIVERSITY–PURDUE UNIVERSITY INDIANAPOLIS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666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“Two or More Races”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INDIANA UNIVERSITY–PURDUE UNIVERSITY INDIANAPOLIS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681150907"/>
              </p:ext>
            </p:extLst>
          </p:nvPr>
        </p:nvGraphicFramePr>
        <p:xfrm>
          <a:off x="1200357" y="1381561"/>
          <a:ext cx="7751973" cy="4365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0008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U.S. “Two or More Races”</a:t>
            </a:r>
            <a:endParaRPr lang="en-US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5660" y="6297083"/>
            <a:ext cx="4648442" cy="365125"/>
          </a:xfrm>
        </p:spPr>
        <p:txBody>
          <a:bodyPr/>
          <a:lstStyle/>
          <a:p>
            <a:r>
              <a:rPr lang="en-US" smtClean="0"/>
              <a:t>INDIANA UNIVERSITY–PURDUE UNIVERSITY INDIANAPOLIS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4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77796" y="1458184"/>
            <a:ext cx="7409003" cy="5173044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+mn-lt"/>
                <a:cs typeface="BentonSans Black Italic"/>
              </a:rPr>
              <a:t>Overall</a:t>
            </a:r>
            <a:r>
              <a:rPr lang="en-US" sz="2800" baseline="30000" dirty="0" smtClean="0">
                <a:cs typeface="BentonSans Black Italic"/>
              </a:rPr>
              <a:t>1</a:t>
            </a:r>
            <a:endParaRPr lang="en-US" sz="2800" dirty="0" smtClean="0">
              <a:latin typeface="+mn-lt"/>
              <a:cs typeface="BentonSans Black Italic"/>
            </a:endParaRPr>
          </a:p>
          <a:p>
            <a:pPr marL="1200150" lvl="1" indent="-457200">
              <a:buFont typeface="Arial"/>
              <a:buChar char="•"/>
            </a:pPr>
            <a:r>
              <a:rPr lang="en-US" sz="2400" dirty="0" smtClean="0">
                <a:latin typeface="+mn-lt"/>
                <a:cs typeface="BentonSans Black Italic"/>
              </a:rPr>
              <a:t>2000: 2.4% </a:t>
            </a:r>
          </a:p>
          <a:p>
            <a:pPr marL="1200150" lvl="1" indent="-457200">
              <a:buFont typeface="Arial"/>
              <a:buChar char="•"/>
            </a:pPr>
            <a:r>
              <a:rPr lang="en-US" sz="2400" dirty="0" smtClean="0">
                <a:latin typeface="+mn-lt"/>
                <a:cs typeface="BentonSans Black Italic"/>
              </a:rPr>
              <a:t>2010: </a:t>
            </a:r>
            <a:r>
              <a:rPr lang="en-US" sz="2400" dirty="0">
                <a:cs typeface="BentonSans Black Italic"/>
              </a:rPr>
              <a:t>2.9</a:t>
            </a:r>
            <a:r>
              <a:rPr lang="en-US" sz="2400" dirty="0" smtClean="0">
                <a:cs typeface="BentonSans Black Italic"/>
              </a:rPr>
              <a:t>%</a:t>
            </a:r>
            <a:endParaRPr lang="en-US" sz="2400" dirty="0" smtClean="0">
              <a:latin typeface="+mn-lt"/>
              <a:cs typeface="BentonSans Black Italic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+mn-lt"/>
                <a:cs typeface="BentonSans Black Italic"/>
              </a:rPr>
              <a:t>(18-24 year olds)</a:t>
            </a:r>
            <a:r>
              <a:rPr lang="en-US" sz="2800" baseline="30000" dirty="0">
                <a:latin typeface="+mn-lt"/>
                <a:cs typeface="BentonSans Black Italic"/>
              </a:rPr>
              <a:t>2</a:t>
            </a:r>
            <a:endParaRPr lang="en-US" sz="2800" baseline="30000" dirty="0" smtClean="0">
              <a:latin typeface="+mn-lt"/>
              <a:cs typeface="BentonSans Black Italic"/>
            </a:endParaRP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  <a:cs typeface="BentonSans Black Italic"/>
              </a:rPr>
              <a:t> 2010: 2.9%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  <a:cs typeface="BentonSans Black Italic"/>
              </a:rPr>
              <a:t> 2014: 3.6%</a:t>
            </a:r>
            <a:endParaRPr lang="en-US" sz="2400" dirty="0">
              <a:latin typeface="+mn-lt"/>
              <a:cs typeface="BentonSans Black Italic"/>
            </a:endParaRPr>
          </a:p>
          <a:p>
            <a:endParaRPr lang="en-US" sz="1200" dirty="0" smtClean="0">
              <a:latin typeface="+mn-lt"/>
              <a:cs typeface="BentonSans Black Italic"/>
            </a:endParaRPr>
          </a:p>
          <a:p>
            <a:endParaRPr lang="en-US" sz="1200" baseline="30000" dirty="0" smtClean="0">
              <a:latin typeface="+mn-lt"/>
              <a:cs typeface="BentonSans Black Italic"/>
            </a:endParaRPr>
          </a:p>
          <a:p>
            <a:endParaRPr lang="en-US" sz="1200" baseline="30000" dirty="0">
              <a:latin typeface="+mn-lt"/>
              <a:cs typeface="BentonSans Black Italic"/>
            </a:endParaRPr>
          </a:p>
          <a:p>
            <a:endParaRPr lang="en-US" sz="1200" baseline="30000" dirty="0" smtClean="0">
              <a:latin typeface="+mn-lt"/>
              <a:cs typeface="BentonSans Black Italic"/>
            </a:endParaRPr>
          </a:p>
          <a:p>
            <a:endParaRPr lang="en-US" sz="1200" baseline="30000" dirty="0">
              <a:latin typeface="+mn-lt"/>
              <a:cs typeface="BentonSans Black Italic"/>
            </a:endParaRPr>
          </a:p>
          <a:p>
            <a:endParaRPr lang="en-US" sz="1200" baseline="30000" dirty="0" smtClean="0">
              <a:latin typeface="+mn-lt"/>
              <a:cs typeface="BentonSans Black Italic"/>
            </a:endParaRPr>
          </a:p>
          <a:p>
            <a:endParaRPr lang="en-US" sz="1200" baseline="30000" dirty="0">
              <a:latin typeface="+mn-lt"/>
              <a:cs typeface="BentonSans Black Italic"/>
            </a:endParaRPr>
          </a:p>
          <a:p>
            <a:endParaRPr lang="en-US" sz="1200" baseline="30000" dirty="0" smtClean="0">
              <a:latin typeface="+mn-lt"/>
              <a:cs typeface="BentonSans Black Italic"/>
            </a:endParaRPr>
          </a:p>
          <a:p>
            <a:endParaRPr lang="en-US" sz="1200" baseline="30000" dirty="0">
              <a:latin typeface="+mn-lt"/>
              <a:cs typeface="BentonSans Black Italic"/>
            </a:endParaRPr>
          </a:p>
          <a:p>
            <a:endParaRPr lang="en-US" sz="1200" baseline="30000" dirty="0" smtClean="0">
              <a:latin typeface="+mn-lt"/>
              <a:cs typeface="BentonSans Black Italic"/>
            </a:endParaRPr>
          </a:p>
          <a:p>
            <a:endParaRPr lang="en-US" sz="1200" baseline="30000" dirty="0">
              <a:latin typeface="+mn-lt"/>
              <a:cs typeface="BentonSans Black Italic"/>
            </a:endParaRPr>
          </a:p>
          <a:p>
            <a:endParaRPr lang="en-US" sz="1200" baseline="30000" dirty="0" smtClean="0">
              <a:latin typeface="+mn-lt"/>
              <a:cs typeface="BentonSans Black Italic"/>
            </a:endParaRPr>
          </a:p>
          <a:p>
            <a:r>
              <a:rPr lang="en-US" sz="1200" baseline="30000" dirty="0" smtClean="0">
                <a:latin typeface="+mn-lt"/>
                <a:cs typeface="BentonSans Black Italic"/>
              </a:rPr>
              <a:t>  </a:t>
            </a:r>
            <a:endParaRPr lang="en-US" sz="1200" baseline="30000" dirty="0">
              <a:latin typeface="+mn-lt"/>
              <a:cs typeface="BentonSans Black Italic"/>
            </a:endParaRPr>
          </a:p>
          <a:p>
            <a:endParaRPr lang="en-US" sz="1200" baseline="30000" dirty="0" smtClean="0">
              <a:latin typeface="+mn-lt"/>
              <a:cs typeface="BentonSans Black Italic"/>
            </a:endParaRPr>
          </a:p>
          <a:p>
            <a:endParaRPr lang="en-US" sz="1200" baseline="30000" dirty="0">
              <a:latin typeface="+mn-lt"/>
              <a:cs typeface="BentonSans Black Italic"/>
            </a:endParaRPr>
          </a:p>
          <a:p>
            <a:endParaRPr lang="en-US" sz="1200" baseline="30000" dirty="0" smtClean="0">
              <a:latin typeface="+mn-lt"/>
              <a:cs typeface="BentonSans Black Italic"/>
            </a:endParaRPr>
          </a:p>
          <a:p>
            <a:endParaRPr lang="en-US" sz="1200" baseline="30000" dirty="0">
              <a:latin typeface="+mn-lt"/>
              <a:cs typeface="BentonSans Black Italic"/>
            </a:endParaRPr>
          </a:p>
          <a:p>
            <a:endParaRPr lang="en-US" sz="1200" baseline="30000" dirty="0" smtClean="0">
              <a:latin typeface="+mn-lt"/>
              <a:cs typeface="BentonSans Black Italic"/>
            </a:endParaRPr>
          </a:p>
          <a:p>
            <a:endParaRPr lang="en-US" sz="1200" baseline="30000" dirty="0">
              <a:latin typeface="+mn-lt"/>
              <a:cs typeface="BentonSans Black Italic"/>
            </a:endParaRPr>
          </a:p>
          <a:p>
            <a:endParaRPr lang="en-US" sz="1200" baseline="30000" dirty="0" smtClean="0">
              <a:latin typeface="+mn-lt"/>
              <a:cs typeface="BentonSans Black Italic"/>
            </a:endParaRPr>
          </a:p>
          <a:p>
            <a:endParaRPr lang="en-US" sz="1200" baseline="30000" dirty="0">
              <a:latin typeface="+mn-lt"/>
              <a:cs typeface="BentonSans Black Italic"/>
            </a:endParaRPr>
          </a:p>
          <a:p>
            <a:endParaRPr lang="en-US" sz="1100" baseline="30000" dirty="0" smtClean="0">
              <a:latin typeface="+mn-lt"/>
              <a:cs typeface="BentonSans Black Italic"/>
            </a:endParaRPr>
          </a:p>
          <a:p>
            <a:r>
              <a:rPr lang="en-US" sz="1100" baseline="30000" dirty="0" smtClean="0">
                <a:cs typeface="BentonSans Black Italic"/>
              </a:rPr>
              <a:t>1</a:t>
            </a:r>
            <a:r>
              <a:rPr lang="en-US" sz="1100" dirty="0" smtClean="0">
                <a:cs typeface="BentonSans Black Italic"/>
              </a:rPr>
              <a:t>Jone &amp; Bullock (2013)</a:t>
            </a:r>
          </a:p>
          <a:p>
            <a:r>
              <a:rPr lang="en-US" sz="1100" baseline="30000" dirty="0" smtClean="0">
                <a:latin typeface="+mn-lt"/>
                <a:cs typeface="BentonSans Black Italic"/>
              </a:rPr>
              <a:t>2</a:t>
            </a:r>
            <a:r>
              <a:rPr lang="en-US" sz="1100" dirty="0" smtClean="0">
                <a:latin typeface="+mn-lt"/>
                <a:cs typeface="BentonSans Black Italic"/>
              </a:rPr>
              <a:t>American Community Survey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660182098"/>
              </p:ext>
            </p:extLst>
          </p:nvPr>
        </p:nvGraphicFramePr>
        <p:xfrm>
          <a:off x="3415478" y="1458184"/>
          <a:ext cx="6096000" cy="4990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0923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Gaps in the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Few have looked at statistical composition of “Two or More”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Even fewer have examined changes in “Two or More” over time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No published studies look at “Two or More” composition </a:t>
            </a:r>
            <a:r>
              <a:rPr lang="en-US" b="1" dirty="0" smtClean="0"/>
              <a:t>or </a:t>
            </a:r>
            <a:r>
              <a:rPr lang="en-US" dirty="0" smtClean="0"/>
              <a:t>behaviors in an institutional context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INDIANA UNIVERSITY–PURDUE UNIVERSITY INDIANAPOLIS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15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Fall Undergraduate Enrollment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63150007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60718" y="6297083"/>
            <a:ext cx="4813384" cy="365125"/>
          </a:xfrm>
        </p:spPr>
        <p:txBody>
          <a:bodyPr/>
          <a:lstStyle/>
          <a:p>
            <a:r>
              <a:rPr lang="en-US" dirty="0" smtClean="0"/>
              <a:t>INDIANA UNIVERSITY–PURDUE UNIVERSITY INDIANAPOLIS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45872"/>
              </p:ext>
            </p:extLst>
          </p:nvPr>
        </p:nvGraphicFramePr>
        <p:xfrm>
          <a:off x="1443829" y="1680752"/>
          <a:ext cx="7386659" cy="3600206"/>
        </p:xfrm>
        <a:graphic>
          <a:graphicData uri="http://schemas.openxmlformats.org/drawingml/2006/table">
            <a:tbl>
              <a:tblPr firstRow="1" firstCol="1" bandRow="1"/>
              <a:tblGrid>
                <a:gridCol w="1848011"/>
                <a:gridCol w="923108"/>
                <a:gridCol w="923108"/>
                <a:gridCol w="923108"/>
                <a:gridCol w="923108"/>
                <a:gridCol w="923108"/>
                <a:gridCol w="923108"/>
              </a:tblGrid>
              <a:tr h="3119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</a:tr>
              <a:tr h="3119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Black / African American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2,312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2,363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(11%)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2,411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(11%)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2,379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(11%)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2,352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(10%)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2,159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(10%)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</a:tr>
              <a:tr h="2295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Asian American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708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(3%)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690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(3%)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735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(3%)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803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(4%)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804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(4%)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824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(4%)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93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Native Hawaiian / Pacific Islander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(&lt;1%)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(&lt;1%)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(&lt;1%)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(&lt;1%)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(&lt;1%)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(&lt;1%)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</a:tr>
              <a:tr h="2351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Hispanic / Latino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777 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(4%)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895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(4%)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1,076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(5%)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1,181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(5%)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1,269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(6%)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1,349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(6%)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19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American Indian / Alaska Native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(&lt;1%)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(&lt;1%)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(&lt;1%)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(&lt;1%)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(&lt;1%)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(&lt;1%)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</a:tr>
              <a:tr h="3119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66080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Two or more races</a:t>
                      </a:r>
                      <a:endParaRPr lang="en-US" sz="1300" b="1" dirty="0">
                        <a:solidFill>
                          <a:srgbClr val="66080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66080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340 (2%)</a:t>
                      </a:r>
                      <a:endParaRPr lang="en-US" sz="1300" b="1" dirty="0">
                        <a:solidFill>
                          <a:srgbClr val="66080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66080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498 (2%)</a:t>
                      </a:r>
                      <a:endParaRPr lang="en-US" sz="1300" b="1">
                        <a:solidFill>
                          <a:srgbClr val="66080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66080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692 (3%)</a:t>
                      </a:r>
                      <a:endParaRPr lang="en-US" sz="1300" b="1">
                        <a:solidFill>
                          <a:srgbClr val="66080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66080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720 (3%)</a:t>
                      </a:r>
                      <a:endParaRPr lang="en-US" sz="1300" b="1">
                        <a:solidFill>
                          <a:srgbClr val="66080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66080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796 (3%)</a:t>
                      </a:r>
                      <a:endParaRPr lang="en-US" sz="1300" b="1" dirty="0">
                        <a:solidFill>
                          <a:srgbClr val="66080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66080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847 (4%)</a:t>
                      </a:r>
                      <a:endParaRPr lang="en-US" sz="1300" b="1" dirty="0">
                        <a:solidFill>
                          <a:srgbClr val="66080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19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International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643 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629 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684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(3%)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786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(3%)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882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(4%)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881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(4%)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</a:tr>
              <a:tr h="4630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White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16,906 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(76%)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16,719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(75%)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16,278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(73%)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16,178 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(72%)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16,148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(72%)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15,709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(71%)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19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Unknown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496 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390 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358 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311 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226 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175 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</a:tr>
              <a:tr h="3119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Student Headcount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22,245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22,236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22,271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22,409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22,525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21,985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753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Time Fall Beginners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693168" y="6297083"/>
            <a:ext cx="4266466" cy="365125"/>
          </a:xfrm>
        </p:spPr>
        <p:txBody>
          <a:bodyPr/>
          <a:lstStyle/>
          <a:p>
            <a:r>
              <a:rPr lang="en-US" dirty="0" smtClean="0"/>
              <a:t>INDIANA UNIVERSITY–PURDUE UNIVERSITY INDIANAPOLIS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758581"/>
              </p:ext>
            </p:extLst>
          </p:nvPr>
        </p:nvGraphicFramePr>
        <p:xfrm>
          <a:off x="1375952" y="1593668"/>
          <a:ext cx="7388352" cy="3584451"/>
        </p:xfrm>
        <a:graphic>
          <a:graphicData uri="http://schemas.openxmlformats.org/drawingml/2006/table">
            <a:tbl>
              <a:tblPr firstRow="1" firstCol="1" bandRow="1"/>
              <a:tblGrid>
                <a:gridCol w="2033725"/>
                <a:gridCol w="995767"/>
                <a:gridCol w="871772"/>
                <a:gridCol w="871772"/>
                <a:gridCol w="871772"/>
                <a:gridCol w="871772"/>
                <a:gridCol w="871772"/>
              </a:tblGrid>
              <a:tr h="2862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110C"/>
                    </a:solidFill>
                  </a:tcPr>
                </a:tc>
              </a:tr>
              <a:tr h="2862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Black / African American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285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(10%)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320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(10%)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312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(9%)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323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(9%)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309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(8%)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268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(7%)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</a:tr>
              <a:tr h="2862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Asian American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 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(3%)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127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(4%)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153 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(4%)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141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(3%)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145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(4%)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242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Native Hawaiian / Pacific Islander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(&lt;1%)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(&lt;1%)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(&lt;1%)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(&lt;1%)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(&lt;1%)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(&lt;1%)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</a:tr>
              <a:tr h="2862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Hispanic / Latino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119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(4%)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179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(6%)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237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(7%)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290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(8%)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265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(7%)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295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(8%)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32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American Indian / Alaska Native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(&lt;1%)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(&lt;1%)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(0%)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(&lt;1%)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(&lt;1%)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(&lt;1%)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</a:tr>
              <a:tr h="2862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7D110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Two or more races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7D110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 (4%)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7D110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121 (4%)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7D110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183 (5%)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7D110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159 (4%)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7D110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145 (4%)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rgbClr val="7D110C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205 (5%)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62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International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(2%)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(3%)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127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(4%)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(3%)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(3%)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114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(3%)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1D8B7"/>
                    </a:solidFill>
                  </a:tcPr>
                </a:tc>
              </a:tr>
              <a:tr h="4673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White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2,222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(76%)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2,226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(73%)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2,323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(69%)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2,710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(71%)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2,960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(75%)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2,878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(73%)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62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Unknown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 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 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 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 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197 </a:t>
                      </a: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(&lt;1%)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(&lt;1%)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D8B7"/>
                    </a:solidFill>
                  </a:tcPr>
                </a:tc>
              </a:tr>
              <a:tr h="2862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Student Headcount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2,925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3,059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3,359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3,795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3,949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3,929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324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or More Breakdown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693167" y="6297083"/>
            <a:ext cx="4301301" cy="365125"/>
          </a:xfrm>
        </p:spPr>
        <p:txBody>
          <a:bodyPr/>
          <a:lstStyle/>
          <a:p>
            <a:r>
              <a:rPr lang="en-US" dirty="0" smtClean="0"/>
              <a:t>INDIANA UNIVERSITY–PURDUE UNIVERSITY INDIANAPOLIS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92871"/>
              </p:ext>
            </p:extLst>
          </p:nvPr>
        </p:nvGraphicFramePr>
        <p:xfrm>
          <a:off x="1471749" y="1802675"/>
          <a:ext cx="7215053" cy="3667440"/>
        </p:xfrm>
        <a:graphic>
          <a:graphicData uri="http://schemas.openxmlformats.org/drawingml/2006/table">
            <a:tbl>
              <a:tblPr firstRow="1" firstCol="1" bandRow="1"/>
              <a:tblGrid>
                <a:gridCol w="2065923"/>
                <a:gridCol w="909982"/>
                <a:gridCol w="847969"/>
                <a:gridCol w="847969"/>
                <a:gridCol w="847272"/>
                <a:gridCol w="847969"/>
                <a:gridCol w="847969"/>
              </a:tblGrid>
              <a:tr h="348342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110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110C"/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 and Black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 (27%)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144 (29%)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205 (30%)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223 (31%)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261 (33%)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310 (36%)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51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 and Asian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 (24%)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114 (23%)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203 (29%)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196 (27%)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212 (27%)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212 (25%)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 and American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Indian/AK Native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 (24%)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119 (24%)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 (19%)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127 (18%)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137 (17%)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 (16%)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White, Black, American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Indian/AK Native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(4%)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(4%)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 (5%)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 (5%)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 (5%)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 (4%)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 &amp; American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Indian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/AK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Native</a:t>
                      </a:r>
                      <a:endParaRPr lang="en-US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(6%)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(5%)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 (3%)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 (3%)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 (3%)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 (3%)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Asian and Native Hawaiian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(4%)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(4%)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(3%)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 (3%)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 (4%)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(5%)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 &amp; Asian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(2%)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(2%)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(3%)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(3%)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 (3%)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 (3%)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White, Asian, Native Hawaiian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(3%)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(3%)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 (3%)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(3%)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(2%)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(2%)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1D8B7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2 Races Selected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309 (91%)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450 (90%)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614 (89%)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635 (88%)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714 (90%)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764 (90%)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3 Races Selected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(8%)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 (8%)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 (10%)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 (11%)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 (9%)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 (9%)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Two or More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498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692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720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796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847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3432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UPUI_Powerpoint_BigRed">
  <a:themeElements>
    <a:clrScheme name="Custom 1">
      <a:dk1>
        <a:srgbClr val="292929"/>
      </a:dk1>
      <a:lt1>
        <a:srgbClr val="FFFFFF"/>
      </a:lt1>
      <a:dk2>
        <a:srgbClr val="66080F"/>
      </a:dk2>
      <a:lt2>
        <a:srgbClr val="EEECE1"/>
      </a:lt2>
      <a:accent1>
        <a:srgbClr val="66080F"/>
      </a:accent1>
      <a:accent2>
        <a:srgbClr val="998557"/>
      </a:accent2>
      <a:accent3>
        <a:srgbClr val="305B7B"/>
      </a:accent3>
      <a:accent4>
        <a:srgbClr val="DB8E43"/>
      </a:accent4>
      <a:accent5>
        <a:srgbClr val="89CDC1"/>
      </a:accent5>
      <a:accent6>
        <a:srgbClr val="695C5A"/>
      </a:accent6>
      <a:hlink>
        <a:srgbClr val="038EFF"/>
      </a:hlink>
      <a:folHlink>
        <a:srgbClr val="D47DC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>
            <a:alpha val="90000"/>
          </a:schemeClr>
        </a:solidFill>
        <a:ln>
          <a:noFill/>
        </a:ln>
        <a:effectLst/>
      </a:spPr>
      <a:bodyPr/>
      <a:lstStyle>
        <a:defPPr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IUPUI_Powerpoint_BigRed</Template>
  <TotalTime>6137</TotalTime>
  <Words>3264</Words>
  <Application>Microsoft Macintosh PowerPoint</Application>
  <PresentationFormat>On-screen Show (4:3)</PresentationFormat>
  <Paragraphs>818</Paragraphs>
  <Slides>22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IUPUI_Powerpoint_BigRed</vt:lpstr>
      <vt:lpstr>PowerPoint Presentation</vt:lpstr>
      <vt:lpstr>Race</vt:lpstr>
      <vt:lpstr>Race cont.</vt:lpstr>
      <vt:lpstr>“Two or More Races”</vt:lpstr>
      <vt:lpstr>U.S. “Two or More Races”</vt:lpstr>
      <vt:lpstr>Gaps in the Literature</vt:lpstr>
      <vt:lpstr>Fall Undergraduate Enrollment</vt:lpstr>
      <vt:lpstr>First Time Fall Beginners</vt:lpstr>
      <vt:lpstr>Two or More Breakdown</vt:lpstr>
      <vt:lpstr>Two or More Breakdown</vt:lpstr>
      <vt:lpstr>One-Year Retention Rates by Race/Ethnicity</vt:lpstr>
      <vt:lpstr>One-Year Retention Rates by Race/Ethnicity</vt:lpstr>
      <vt:lpstr>Two or More Races One-Year Retention Rates</vt:lpstr>
      <vt:lpstr>Two or More Races One-Year Retention Rates</vt:lpstr>
      <vt:lpstr>Two or More Races One-Year Retention Rates</vt:lpstr>
      <vt:lpstr>Two or More Races One-Year Retention Rates - Review</vt:lpstr>
      <vt:lpstr>Latino(a) Students</vt:lpstr>
      <vt:lpstr>Latino(a) Students – One Year Retention Rates</vt:lpstr>
      <vt:lpstr>Discussion: Rise in “Two or More”</vt:lpstr>
      <vt:lpstr>Discussion Cont.</vt:lpstr>
      <vt:lpstr>Discussion  </vt:lpstr>
      <vt:lpstr>Questions?</vt:lpstr>
    </vt:vector>
  </TitlesOfParts>
  <Company>Indiana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Mitchell, Anne L</dc:creator>
  <cp:lastModifiedBy>Averie Hamilton</cp:lastModifiedBy>
  <cp:revision>104</cp:revision>
  <cp:lastPrinted>2015-03-31T20:08:32Z</cp:lastPrinted>
  <dcterms:created xsi:type="dcterms:W3CDTF">2015-03-25T15:11:41Z</dcterms:created>
  <dcterms:modified xsi:type="dcterms:W3CDTF">2016-04-07T05:17:18Z</dcterms:modified>
</cp:coreProperties>
</file>